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61" r:id="rId2"/>
    <p:sldId id="280" r:id="rId3"/>
    <p:sldId id="265" r:id="rId4"/>
    <p:sldId id="281" r:id="rId5"/>
    <p:sldId id="285" r:id="rId6"/>
    <p:sldId id="282" r:id="rId7"/>
    <p:sldId id="283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0" r:id="rId19"/>
    <p:sldId id="295" r:id="rId20"/>
    <p:sldId id="296" r:id="rId21"/>
    <p:sldId id="297" r:id="rId22"/>
    <p:sldId id="298" r:id="rId23"/>
    <p:sldId id="299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53" autoAdjust="0"/>
  </p:normalViewPr>
  <p:slideViewPr>
    <p:cSldViewPr>
      <p:cViewPr varScale="1">
        <p:scale>
          <a:sx n="93" d="100"/>
          <a:sy n="93" d="100"/>
        </p:scale>
        <p:origin x="-120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6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E49A8-7531-444A-A3A4-AB61367935FA}" type="datetimeFigureOut">
              <a:rPr lang="fr-CH" smtClean="0"/>
              <a:t>19.10.2020</a:t>
            </a:fld>
            <a:endParaRPr lang="fr-CH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A2E91-BA9A-41E4-9FA4-83DB71E0A116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0591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2E91-BA9A-41E4-9FA4-83DB71E0A116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0402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4400" cap="all" baseline="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133EB-F9A3-4460-B38D-01DC5E97C46E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4BA7-CF32-43D6-B681-2F57F736BFD5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4D69-2D72-43E9-B153-0C70A6DE6E7F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F9DA7-AE7E-4DFA-A067-476A1AFFC272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</p:spPr>
        <p:txBody>
          <a:bodyPr/>
          <a:lstStyle/>
          <a:p>
            <a:r>
              <a:rPr lang="en-GB" noProof="0" smtClean="0"/>
              <a:t>Modifiez le style du titre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5257800"/>
          </a:xfrm>
        </p:spPr>
        <p:txBody>
          <a:bodyPr/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2429-BB69-4677-9249-84351D55B81E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9A948F23-6199-48C5-9F14-021A62431B2A}" type="slidenum">
              <a:rPr lang="fr-CH" smtClean="0"/>
              <a:pPr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404664"/>
            <a:ext cx="8928992" cy="6453336"/>
          </a:xfrm>
        </p:spPr>
        <p:txBody>
          <a:bodyPr/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Quatrième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Cinquième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AD73-C0C7-4802-B587-5B22653CB2E4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42347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E956-E81C-4099-8CBE-C1F36B4BCE85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54CD-6D32-40FF-9DDB-F6685AD6F27E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50D2-BBF5-4F39-B461-43E00C89CC5A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7792-A7FA-48C3-841A-B540CF00F5A6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17821-D4A1-42D5-BC69-B6859B15F172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D656-0763-46DA-AFDA-013BD9149DE7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‹N°›</a:t>
            </a:fld>
            <a:endParaRPr lang="fr-CH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533400"/>
            <a:ext cx="892899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600200"/>
            <a:ext cx="8928992" cy="514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 smtClean="0"/>
              <a:t>Modifiez</a:t>
            </a:r>
            <a:r>
              <a:rPr lang="en-GB" noProof="0" dirty="0" smtClean="0"/>
              <a:t> les styles du </a:t>
            </a:r>
            <a:r>
              <a:rPr lang="en-GB" noProof="0" dirty="0" err="1" smtClean="0"/>
              <a:t>texte</a:t>
            </a:r>
            <a:r>
              <a:rPr lang="en-GB" noProof="0" dirty="0" smtClean="0"/>
              <a:t> du masque</a:t>
            </a:r>
          </a:p>
          <a:p>
            <a:pPr lvl="1"/>
            <a:r>
              <a:rPr lang="en-GB" noProof="0" dirty="0" err="1" smtClean="0"/>
              <a:t>Deuxième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Troisième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4" y="18288"/>
            <a:ext cx="1152128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612EC90-6F88-4E08-A761-F86AA951F4E1}" type="datetime1">
              <a:rPr lang="fr-CH" smtClean="0"/>
              <a:t>19.10.2020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3648" y="18288"/>
            <a:ext cx="6552728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9A948F23-6199-48C5-9F14-021A62431B2A}" type="slidenum">
              <a:rPr lang="fr-CH" smtClean="0"/>
              <a:pPr/>
              <a:t>‹N°›</a:t>
            </a:fld>
            <a:endParaRPr lang="fr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uwaterloo.ca/tsp/world/countries.html" TargetMode="External"/><Relationship Id="rId2" Type="http://schemas.openxmlformats.org/officeDocument/2006/relationships/hyperlink" Target="http://www.math.uwaterloo.ca/tsp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Simulated</a:t>
            </a:r>
            <a:r>
              <a:rPr lang="fr-CH" dirty="0" smtClean="0"/>
              <a:t> </a:t>
            </a:r>
            <a:r>
              <a:rPr lang="fr-CH" dirty="0" err="1" smtClean="0"/>
              <a:t>annealing</a:t>
            </a:r>
            <a:endParaRPr lang="fr-CH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Chapter</a:t>
            </a:r>
            <a:r>
              <a:rPr lang="fr-CH" dirty="0" smtClean="0"/>
              <a:t> 3</a:t>
            </a:r>
            <a:endParaRPr lang="fr-CH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8546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0808"/>
            <a:ext cx="412432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Shortest path through points (TSP)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the shortest path going through all the points?</a:t>
            </a:r>
          </a:p>
          <a:p>
            <a:pPr lvl="1"/>
            <a:r>
              <a:rPr lang="en-GB" dirty="0" smtClean="0"/>
              <a:t>Circle around. Length ~2</a:t>
            </a:r>
            <a:r>
              <a:rPr lang="en-GB" dirty="0" smtClean="0">
                <a:latin typeface="Symbol" panose="05050102010706020507" pitchFamily="18" charset="2"/>
              </a:rPr>
              <a:t>P</a:t>
            </a:r>
            <a:r>
              <a:rPr lang="en-GB" dirty="0" smtClean="0"/>
              <a:t>R</a:t>
            </a:r>
            <a:br>
              <a:rPr lang="en-GB" dirty="0" smtClean="0"/>
            </a:br>
            <a:r>
              <a:rPr lang="en-GB" dirty="0" smtClean="0"/>
              <a:t>(exact solution is a polygon with n sides)</a:t>
            </a:r>
          </a:p>
          <a:p>
            <a:pPr lvl="1"/>
            <a:r>
              <a:rPr lang="en-GB" dirty="0" smtClean="0"/>
              <a:t>But for an algorithm this is not obvious…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It will start from an initial condition,</a:t>
            </a:r>
            <a:br>
              <a:rPr lang="en-GB" dirty="0" smtClean="0"/>
            </a:br>
            <a:r>
              <a:rPr lang="en-GB" dirty="0" smtClean="0"/>
              <a:t>that can be improved step by step.</a:t>
            </a:r>
          </a:p>
          <a:p>
            <a:endParaRPr lang="en-GB" dirty="0"/>
          </a:p>
          <a:p>
            <a:r>
              <a:rPr lang="en-GB" dirty="0" smtClean="0"/>
              <a:t>In this example, we know the optimal solution and we can test the quality of SA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10</a:t>
            </a:fld>
            <a:endParaRPr lang="fr-CH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40" y="3999663"/>
            <a:ext cx="12573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24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07503" y="404664"/>
            <a:ext cx="5229555" cy="6453336"/>
          </a:xfrm>
        </p:spPr>
        <p:txBody>
          <a:bodyPr/>
          <a:lstStyle/>
          <a:p>
            <a:r>
              <a:rPr lang="en-GB" dirty="0" smtClean="0"/>
              <a:t>In this simulation, we have:</a:t>
            </a:r>
          </a:p>
          <a:p>
            <a:pPr lvl="1"/>
            <a:r>
              <a:rPr lang="en-GB" dirty="0" smtClean="0"/>
              <a:t>30 points</a:t>
            </a:r>
          </a:p>
          <a:p>
            <a:pPr lvl="1"/>
            <a:r>
              <a:rPr lang="en-GB" dirty="0" smtClean="0"/>
              <a:t>Lower T by 10% every 20 acceptations</a:t>
            </a:r>
            <a:br>
              <a:rPr lang="en-GB" dirty="0" smtClean="0"/>
            </a:br>
            <a:r>
              <a:rPr lang="en-GB" dirty="0" smtClean="0"/>
              <a:t>(Naccept)</a:t>
            </a:r>
          </a:p>
          <a:p>
            <a:endParaRPr lang="en-GB" dirty="0"/>
          </a:p>
          <a:p>
            <a:r>
              <a:rPr lang="en-GB" dirty="0" smtClean="0"/>
              <a:t>With high T, it’s easy to make big changes (jumps)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tx2"/>
                </a:solidFill>
              </a:rPr>
              <a:t>SA found the optimal value, but it does not know.</a:t>
            </a:r>
            <a:endParaRPr lang="en-GB" dirty="0">
              <a:solidFill>
                <a:schemeClr val="tx2"/>
              </a:solidFill>
            </a:endParaRPr>
          </a:p>
          <a:p>
            <a:r>
              <a:rPr lang="en-GB" dirty="0" smtClean="0"/>
              <a:t>Further iterations do not improve E, even through T keep decreasing.</a:t>
            </a:r>
          </a:p>
          <a:p>
            <a:pPr lvl="1"/>
            <a:r>
              <a:rPr lang="en-GB" dirty="0" smtClean="0"/>
              <a:t>Suggest a way for end condition:</a:t>
            </a:r>
            <a:br>
              <a:rPr lang="en-GB" dirty="0" smtClean="0"/>
            </a:br>
            <a:r>
              <a:rPr lang="en-GB" dirty="0" smtClean="0">
                <a:solidFill>
                  <a:schemeClr val="tx2"/>
                </a:solidFill>
              </a:rPr>
              <a:t>no more improvement, despite that T is still lowered.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11</a:t>
            </a:fld>
            <a:endParaRPr lang="fr-CH" dirty="0"/>
          </a:p>
        </p:txBody>
      </p:sp>
      <p:grpSp>
        <p:nvGrpSpPr>
          <p:cNvPr id="6" name="Groupe 5"/>
          <p:cNvGrpSpPr/>
          <p:nvPr/>
        </p:nvGrpSpPr>
        <p:grpSpPr>
          <a:xfrm>
            <a:off x="5337059" y="1700808"/>
            <a:ext cx="3590926" cy="4815281"/>
            <a:chOff x="5337059" y="1340768"/>
            <a:chExt cx="3590926" cy="481528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059" y="1340768"/>
              <a:ext cx="3590925" cy="2919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060" y="4260574"/>
              <a:ext cx="3590925" cy="189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0" name="Connecteur en angle 9"/>
          <p:cNvCxnSpPr/>
          <p:nvPr/>
        </p:nvCxnSpPr>
        <p:spPr>
          <a:xfrm rot="10800000">
            <a:off x="4788024" y="2924944"/>
            <a:ext cx="3600402" cy="2643408"/>
          </a:xfrm>
          <a:prstGeom prst="bentConnector3">
            <a:avLst>
              <a:gd name="adj1" fmla="val 87427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88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3240360" cy="234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Electronic </a:t>
            </a:r>
            <a:r>
              <a:rPr lang="en-GB" dirty="0" err="1" smtClean="0">
                <a:solidFill>
                  <a:schemeClr val="tx2"/>
                </a:solidFill>
              </a:rPr>
              <a:t>componant</a:t>
            </a:r>
            <a:r>
              <a:rPr lang="en-GB" dirty="0" smtClean="0">
                <a:solidFill>
                  <a:schemeClr val="tx2"/>
                </a:solidFill>
              </a:rPr>
              <a:t> placement</a:t>
            </a:r>
          </a:p>
          <a:p>
            <a:pPr lvl="1"/>
            <a:r>
              <a:rPr lang="en-GB" dirty="0" smtClean="0"/>
              <a:t>Minimize the length of connections, wires.</a:t>
            </a:r>
          </a:p>
          <a:p>
            <a:pPr lvl="1"/>
            <a:r>
              <a:rPr lang="en-GB" dirty="0" smtClean="0"/>
              <a:t>Is it the global min? We do not know but it’s clearly a good solution.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r>
              <a:rPr lang="en-GB" dirty="0" smtClean="0">
                <a:solidFill>
                  <a:schemeClr val="tx2"/>
                </a:solidFill>
              </a:rPr>
              <a:t>Minimize connection wires length</a:t>
            </a:r>
          </a:p>
          <a:p>
            <a:endParaRPr lang="en-GB" dirty="0" smtClean="0"/>
          </a:p>
          <a:p>
            <a:r>
              <a:rPr lang="en-GB" dirty="0" smtClean="0"/>
              <a:t>What is the scale of T?</a:t>
            </a:r>
          </a:p>
          <a:p>
            <a:r>
              <a:rPr lang="en-GB" dirty="0" smtClean="0"/>
              <a:t>Metropolis gives: e</a:t>
            </a:r>
            <a:r>
              <a:rPr lang="en-GB" baseline="30000" dirty="0" smtClean="0"/>
              <a:t>-</a:t>
            </a:r>
            <a:r>
              <a:rPr lang="en-GB" baseline="30000" dirty="0" smtClean="0">
                <a:latin typeface="Symbol" panose="05050102010706020507" pitchFamily="18" charset="2"/>
              </a:rPr>
              <a:t>D</a:t>
            </a:r>
            <a:r>
              <a:rPr lang="en-GB" baseline="30000" dirty="0" smtClean="0"/>
              <a:t>E/T</a:t>
            </a:r>
          </a:p>
          <a:p>
            <a:pPr lvl="1"/>
            <a:r>
              <a:rPr lang="en-GB" dirty="0" smtClean="0"/>
              <a:t>=&gt; The scale of T depends on the scale of 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12</a:t>
            </a:fld>
            <a:endParaRPr lang="fr-CH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23855"/>
            <a:ext cx="2207394" cy="289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86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404664"/>
            <a:ext cx="4968552" cy="6453336"/>
          </a:xfr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Graph drawing</a:t>
            </a:r>
          </a:p>
          <a:p>
            <a:pPr lvl="1"/>
            <a:r>
              <a:rPr lang="en-GB" dirty="0" smtClean="0"/>
              <a:t>Represent a graph to minimize the intersections of edges</a:t>
            </a:r>
          </a:p>
          <a:p>
            <a:pPr lvl="1"/>
            <a:r>
              <a:rPr lang="en-GB" dirty="0" smtClean="0"/>
              <a:t>Movements means moving one of the graph’s node</a:t>
            </a:r>
          </a:p>
          <a:p>
            <a:pPr lvl="1"/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13</a:t>
            </a:fld>
            <a:endParaRPr lang="fr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58" y="1124744"/>
            <a:ext cx="41338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2" y="1610517"/>
            <a:ext cx="5105612" cy="11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17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TSP with 400 towns</a:t>
            </a: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r>
              <a:rPr lang="en-GB" dirty="0" smtClean="0">
                <a:solidFill>
                  <a:schemeClr val="tx2"/>
                </a:solidFill>
              </a:rPr>
              <a:t>TSP with 500 towns</a:t>
            </a:r>
          </a:p>
          <a:p>
            <a:r>
              <a:rPr lang="en-GB" dirty="0" smtClean="0"/>
              <a:t>Optimal length is L=33,0015</a:t>
            </a:r>
          </a:p>
          <a:p>
            <a:pPr lvl="1"/>
            <a:r>
              <a:rPr lang="en-GB" dirty="0" smtClean="0"/>
              <a:t>With algorithm Concorde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Transposition is a «swap» method</a:t>
            </a:r>
          </a:p>
          <a:p>
            <a:pPr lvl="1"/>
            <a:r>
              <a:rPr lang="en-GB" dirty="0" smtClean="0"/>
              <a:t>2-opt is another type of movement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>
                <a:hlinkClick r:id="rId2"/>
              </a:rPr>
              <a:t>http://www.math.uwaterloo.ca/tsp/index.html</a:t>
            </a:r>
            <a:endParaRPr lang="en-GB" dirty="0" smtClean="0"/>
          </a:p>
          <a:p>
            <a:pPr lvl="1"/>
            <a:r>
              <a:rPr lang="en-GB" dirty="0" smtClean="0">
                <a:hlinkClick r:id="rId3"/>
              </a:rPr>
              <a:t>http://www.math.uwaterloo.ca/tsp/world/countries.html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14</a:t>
            </a:fld>
            <a:endParaRPr lang="fr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76672"/>
            <a:ext cx="440827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53149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4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2-opt movements</a:t>
            </a:r>
            <a:endParaRPr lang="en-GB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2"/>
                </a:solidFill>
              </a:rPr>
              <a:t>Example: triangle inequality</a:t>
            </a:r>
          </a:p>
          <a:p>
            <a:pPr lvl="1"/>
            <a:r>
              <a:rPr lang="en-GB" dirty="0" smtClean="0"/>
              <a:t>Red tour cost: </a:t>
            </a:r>
            <a:r>
              <a:rPr lang="en-GB" dirty="0" err="1" smtClean="0"/>
              <a:t>B+F+C+E+rest</a:t>
            </a:r>
            <a:endParaRPr lang="en-GB" dirty="0" smtClean="0"/>
          </a:p>
          <a:p>
            <a:pPr lvl="1"/>
            <a:r>
              <a:rPr lang="en-GB" dirty="0" smtClean="0"/>
              <a:t>Blue tour cost: </a:t>
            </a:r>
            <a:r>
              <a:rPr lang="en-GB" dirty="0" err="1" smtClean="0"/>
              <a:t>A+D+rest</a:t>
            </a:r>
            <a:endParaRPr lang="en-GB" dirty="0" smtClean="0"/>
          </a:p>
          <a:p>
            <a:pPr lvl="1"/>
            <a:r>
              <a:rPr lang="en-GB" dirty="0" smtClean="0"/>
              <a:t>but B+C &gt;= A</a:t>
            </a:r>
          </a:p>
          <a:p>
            <a:pPr lvl="1"/>
            <a:r>
              <a:rPr lang="en-GB" dirty="0" smtClean="0"/>
              <a:t>and E+F &gt;= D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The 2-opt movement is one that resolves such a “bad nosing”</a:t>
            </a:r>
          </a:p>
          <a:p>
            <a:pPr marL="274320" lvl="1" indent="0">
              <a:buNone/>
            </a:pPr>
            <a:endParaRPr lang="en-GB" dirty="0"/>
          </a:p>
          <a:p>
            <a:pPr lvl="1"/>
            <a:r>
              <a:rPr lang="en-GB" dirty="0" smtClean="0"/>
              <a:t>In this example, we do a swap</a:t>
            </a:r>
            <a:br>
              <a:rPr lang="en-GB" dirty="0" smtClean="0"/>
            </a:br>
            <a:r>
              <a:rPr lang="en-GB" dirty="0" smtClean="0"/>
              <a:t>(between 2 and 6),</a:t>
            </a:r>
          </a:p>
          <a:p>
            <a:pPr lvl="1"/>
            <a:r>
              <a:rPr lang="en-GB" dirty="0" smtClean="0"/>
              <a:t>But we also delete 2 moves (in blue)</a:t>
            </a:r>
            <a:br>
              <a:rPr lang="en-GB" dirty="0" smtClean="0"/>
            </a:br>
            <a:r>
              <a:rPr lang="en-GB" dirty="0" smtClean="0"/>
              <a:t>and add two others (in red).</a:t>
            </a:r>
          </a:p>
          <a:p>
            <a:pPr lvl="1"/>
            <a:r>
              <a:rPr lang="en-GB" dirty="0" smtClean="0"/>
              <a:t>It cause movements between 3-4-5 to</a:t>
            </a:r>
            <a:br>
              <a:rPr lang="en-GB" dirty="0" smtClean="0"/>
            </a:br>
            <a:r>
              <a:rPr lang="en-GB" dirty="0" smtClean="0"/>
              <a:t>become 5-4-3 (inverse)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more that a simple “swap” method.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15</a:t>
            </a:fld>
            <a:endParaRPr lang="fr-CH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6792"/>
            <a:ext cx="39338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24325"/>
            <a:ext cx="49911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39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2"/>
                </a:solidFill>
              </a:rPr>
              <a:t>Definition of 2-opt movement: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>
                <a:solidFill>
                  <a:schemeClr val="tx2"/>
                </a:solidFill>
              </a:rPr>
              <a:t>Examples TSP with 5’000 and 10’000 towns and 2-opt optimization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 smtClean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 smtClean="0">
                <a:solidFill>
                  <a:schemeClr val="tx2"/>
                </a:solidFill>
              </a:rPr>
              <a:t>Performances</a:t>
            </a:r>
          </a:p>
          <a:p>
            <a:pPr lvl="1"/>
            <a:r>
              <a:rPr lang="en-GB" dirty="0" smtClean="0"/>
              <a:t>Concorde algorithm takes 40 seconds to solve 500 towns problem on a 2017’s laptop (L = 33,…)</a:t>
            </a:r>
          </a:p>
          <a:p>
            <a:pPr lvl="1"/>
            <a:r>
              <a:rPr lang="en-GB" dirty="0" smtClean="0"/>
              <a:t>SA takes 1 second on the same laptop, with 5% error (L = 36,…)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16</a:t>
            </a:fld>
            <a:endParaRPr lang="fr-CH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7200800" cy="133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664294"/>
            <a:ext cx="52101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35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3.3 Convergence of SA</a:t>
            </a:r>
            <a:endParaRPr lang="fr-CH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17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8865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27" y="4817790"/>
            <a:ext cx="1933845" cy="64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18</a:t>
            </a:fld>
            <a:endParaRPr lang="fr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3"/>
            <a:ext cx="6299423" cy="418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373216"/>
            <a:ext cx="40671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31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SA convergence in probability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>
                    <a:solidFill>
                      <a:schemeClr val="tx2"/>
                    </a:solidFill>
                  </a:rPr>
                  <a:t>Does </a:t>
                </a:r>
                <a:r>
                  <a:rPr lang="en-GB" dirty="0">
                    <a:solidFill>
                      <a:schemeClr val="tx2"/>
                    </a:solidFill>
                  </a:rPr>
                  <a:t>SA find the optimal solution after enough iterations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?</a:t>
                </a:r>
              </a:p>
              <a:p>
                <a:endParaRPr lang="en-GB" dirty="0"/>
              </a:p>
              <a:p>
                <a:r>
                  <a:rPr lang="en-GB" dirty="0"/>
                  <a:t>SA can be analysed with a mathematical formalism and this question has been answered</a:t>
                </a:r>
                <a:endParaRPr lang="fr-CH" dirty="0"/>
              </a:p>
              <a:p>
                <a:r>
                  <a:rPr lang="en-GB" dirty="0" smtClean="0"/>
                  <a:t>One gets a solution which is arbitrary close to the optimal one with a probability which is arbitrary close to 1.</a:t>
                </a:r>
              </a:p>
              <a:p>
                <a:r>
                  <a:rPr lang="en-GB" b="1" dirty="0" smtClean="0">
                    <a:solidFill>
                      <a:schemeClr val="tx2"/>
                    </a:solidFill>
                  </a:rPr>
                  <a:t>Conditions for such a convergence</a:t>
                </a:r>
              </a:p>
              <a:p>
                <a:r>
                  <a:rPr lang="en-GB" dirty="0" smtClean="0"/>
                  <a:t>The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transformation</a:t>
                </a:r>
                <a:r>
                  <a:rPr lang="en-GB" dirty="0" smtClean="0"/>
                  <a:t> (movements) must be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reversible</a:t>
                </a:r>
              </a:p>
              <a:p>
                <a:pPr marL="0" indent="0" algn="ctr">
                  <a:buNone/>
                </a:pPr>
                <a:r>
                  <a:rPr lang="en-GB" dirty="0" smtClean="0"/>
                  <a:t>X </a:t>
                </a:r>
                <a:r>
                  <a:rPr lang="en-GB" dirty="0" smtClean="0">
                    <a:sym typeface="Symbol"/>
                  </a:rPr>
                  <a:t> V(y) </a:t>
                </a:r>
                <a:r>
                  <a:rPr lang="en-GB" dirty="0" smtClean="0">
                    <a:sym typeface="Wingdings" panose="05000000000000000000" pitchFamily="2" charset="2"/>
                  </a:rPr>
                  <a:t> Y </a:t>
                </a:r>
                <a:r>
                  <a:rPr lang="en-GB" dirty="0" smtClean="0">
                    <a:sym typeface="Symbol"/>
                  </a:rPr>
                  <a:t> V(x)</a:t>
                </a:r>
              </a:p>
              <a:p>
                <a:r>
                  <a:rPr lang="en-GB" dirty="0" smtClean="0">
                    <a:solidFill>
                      <a:schemeClr val="tx2"/>
                    </a:solidFill>
                    <a:sym typeface="Symbol"/>
                  </a:rPr>
                  <a:t>Any solution </a:t>
                </a:r>
                <a:r>
                  <a:rPr lang="en-GB" dirty="0" smtClean="0">
                    <a:sym typeface="Symbol"/>
                  </a:rPr>
                  <a:t>in S can be reached by a </a:t>
                </a:r>
                <a:r>
                  <a:rPr lang="en-GB" dirty="0" smtClean="0">
                    <a:solidFill>
                      <a:schemeClr val="tx2"/>
                    </a:solidFill>
                    <a:sym typeface="Symbol"/>
                  </a:rPr>
                  <a:t>finite number of movements</a:t>
                </a:r>
              </a:p>
              <a:p>
                <a:r>
                  <a:rPr lang="en-GB" dirty="0" smtClean="0">
                    <a:sym typeface="Symbol"/>
                  </a:rPr>
                  <a:t>The </a:t>
                </a:r>
                <a:r>
                  <a:rPr lang="en-GB" dirty="0" smtClean="0">
                    <a:solidFill>
                      <a:schemeClr val="tx2"/>
                    </a:solidFill>
                    <a:sym typeface="Symbol"/>
                  </a:rPr>
                  <a:t>initial T must be high </a:t>
                </a:r>
                <a:r>
                  <a:rPr lang="en-GB" dirty="0" smtClean="0">
                    <a:sym typeface="Symbol"/>
                  </a:rPr>
                  <a:t>enough (how high is difficult to define)</a:t>
                </a:r>
              </a:p>
              <a:p>
                <a:r>
                  <a:rPr lang="en-GB" dirty="0" smtClean="0">
                    <a:sym typeface="Symbol"/>
                  </a:rPr>
                  <a:t>The </a:t>
                </a:r>
                <a:r>
                  <a:rPr lang="en-GB" dirty="0" smtClean="0">
                    <a:solidFill>
                      <a:schemeClr val="tx2"/>
                    </a:solidFill>
                    <a:sym typeface="Symbol"/>
                  </a:rPr>
                  <a:t>decrease of T </a:t>
                </a:r>
                <a:r>
                  <a:rPr lang="en-GB" dirty="0" smtClean="0">
                    <a:sym typeface="Symbol"/>
                  </a:rPr>
                  <a:t>should be </a:t>
                </a:r>
                <a:r>
                  <a:rPr lang="en-GB" dirty="0" smtClean="0">
                    <a:solidFill>
                      <a:schemeClr val="tx2"/>
                    </a:solidFill>
                    <a:sym typeface="Symbol"/>
                  </a:rPr>
                  <a:t>very slow</a:t>
                </a:r>
                <a:r>
                  <a:rPr lang="en-GB" dirty="0" smtClean="0">
                    <a:sym typeface="Symbol"/>
                  </a:rPr>
                  <a:t>.</a:t>
                </a:r>
              </a:p>
              <a:p>
                <a:pPr marL="274320" lvl="1" indent="0" algn="ctr">
                  <a:buNone/>
                </a:pPr>
                <a14:m>
                  <m:oMath xmlns:m="http://schemas.openxmlformats.org/officeDocument/2006/math">
                    <m:r>
                      <a:rPr lang="fr-CH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fr-CH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fr-CH" b="0" i="1" smtClean="0">
                        <a:latin typeface="Cambria Math"/>
                      </a:rPr>
                      <m:t>~</m:t>
                    </m:r>
                    <m:f>
                      <m:fPr>
                        <m:ctrlPr>
                          <a:rPr lang="fr-CH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/>
                          </a:rPr>
                          <m:t>log</m:t>
                        </m:r>
                        <m:r>
                          <a:rPr lang="fr-CH" b="0" i="1" smtClean="0">
                            <a:latin typeface="Cambria Math"/>
                          </a:rPr>
                          <m:t>⁡(</m:t>
                        </m:r>
                        <m:r>
                          <a:rPr lang="fr-CH" b="0" i="1" smtClean="0">
                            <a:latin typeface="Cambria Math"/>
                          </a:rPr>
                          <m:t>𝑡</m:t>
                        </m:r>
                        <m:r>
                          <a:rPr lang="fr-CH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fr-CH" b="0" dirty="0" smtClean="0"/>
                  <a:t>	as log(t) </a:t>
                </a:r>
                <a:r>
                  <a:rPr lang="fr-CH" b="0" dirty="0" err="1" smtClean="0"/>
                  <a:t>increase</a:t>
                </a:r>
                <a:r>
                  <a:rPr lang="fr-CH" b="0" dirty="0" smtClean="0"/>
                  <a:t> </a:t>
                </a:r>
                <a:r>
                  <a:rPr lang="fr-CH" b="0" dirty="0" err="1" smtClean="0"/>
                  <a:t>very</a:t>
                </a:r>
                <a:r>
                  <a:rPr lang="fr-CH" b="0" dirty="0" smtClean="0"/>
                  <a:t> </a:t>
                </a:r>
                <a:r>
                  <a:rPr lang="fr-CH" b="0" dirty="0" err="1" smtClean="0"/>
                  <a:t>slowly</a:t>
                </a:r>
                <a:endParaRPr lang="fr-CH" b="0" dirty="0" smtClean="0"/>
              </a:p>
              <a:p>
                <a:pPr marL="274320" lvl="1" indent="0" algn="ctr">
                  <a:buNone/>
                </a:pPr>
                <a:r>
                  <a:rPr lang="en-GB" dirty="0" smtClean="0"/>
                  <a:t>where C is a constant that reflects the variation on Energy in S (usually unknown)</a:t>
                </a:r>
              </a:p>
              <a:p>
                <a:pPr lvl="1"/>
                <a:r>
                  <a:rPr lang="en-GB" dirty="0" smtClean="0"/>
                  <a:t>In practice T(t) has to decrease faster in order to produce a result within an acceptable CPU time.</a:t>
                </a:r>
              </a:p>
              <a:p>
                <a:r>
                  <a:rPr lang="en-GB" dirty="0" smtClean="0"/>
                  <a:t>Thus, one uses SA in a regime in which convergence is not guaranteed.</a:t>
                </a:r>
                <a:endParaRPr lang="en-GB" dirty="0"/>
              </a:p>
            </p:txBody>
          </p:sp>
        </mc:Choice>
        <mc:Fallback xmlns="">
          <p:sp>
            <p:nvSpPr>
              <p:cNvPr id="5" name="Espace réservé du contenu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73" t="-5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19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0970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3.1 </a:t>
            </a:r>
            <a:r>
              <a:rPr lang="en-GB" dirty="0" err="1" smtClean="0"/>
              <a:t>Motivaitons</a:t>
            </a:r>
            <a:r>
              <a:rPr lang="en-GB" dirty="0" smtClean="0"/>
              <a:t> and remarks</a:t>
            </a:r>
            <a:endParaRPr lang="fr-CH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812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5" y="836711"/>
            <a:ext cx="5144654" cy="39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These results can be demonstrated with advanced math. Here we will illustrate the idea through an example:  </a:t>
            </a:r>
          </a:p>
          <a:p>
            <a:endParaRPr lang="en-GB" dirty="0"/>
          </a:p>
          <a:p>
            <a:r>
              <a:rPr lang="en-GB" dirty="0" smtClean="0"/>
              <a:t>S = {1,…,10} x {1,…,10}</a:t>
            </a:r>
          </a:p>
          <a:p>
            <a:r>
              <a:rPr lang="en-GB" dirty="0" smtClean="0"/>
              <a:t>Neighbours:</a:t>
            </a:r>
          </a:p>
          <a:p>
            <a:pPr lvl="1"/>
            <a:r>
              <a:rPr lang="en-GB" dirty="0" smtClean="0"/>
              <a:t>V(</a:t>
            </a:r>
            <a:r>
              <a:rPr lang="en-GB" dirty="0" err="1" smtClean="0"/>
              <a:t>x,y</a:t>
            </a:r>
            <a:r>
              <a:rPr lang="en-GB" dirty="0" smtClean="0"/>
              <a:t>) </a:t>
            </a:r>
            <a:r>
              <a:rPr lang="en-GB" dirty="0" smtClean="0">
                <a:sym typeface="Symbol"/>
              </a:rPr>
              <a:t> {(x+1,y),(x-1,y),(x,y+1),(x,y-1)}</a:t>
            </a:r>
          </a:p>
          <a:p>
            <a:endParaRPr lang="en-GB" dirty="0">
              <a:sym typeface="Symbol"/>
            </a:endParaRPr>
          </a:p>
          <a:p>
            <a:r>
              <a:rPr lang="en-GB" dirty="0" smtClean="0">
                <a:sym typeface="Symbol"/>
              </a:rPr>
              <a:t>Notation:</a:t>
            </a:r>
          </a:p>
          <a:p>
            <a:pPr lvl="1"/>
            <a:r>
              <a:rPr lang="en-GB" dirty="0" smtClean="0">
                <a:sym typeface="Symbol"/>
              </a:rPr>
              <a:t>we can denote the elements of S by a</a:t>
            </a:r>
            <a:br>
              <a:rPr lang="en-GB" dirty="0" smtClean="0">
                <a:sym typeface="Symbol"/>
              </a:rPr>
            </a:br>
            <a:r>
              <a:rPr lang="en-GB" dirty="0" smtClean="0">
                <a:sym typeface="Symbol"/>
              </a:rPr>
              <a:t>single integer:</a:t>
            </a:r>
          </a:p>
          <a:p>
            <a:pPr lvl="1"/>
            <a:endParaRPr lang="en-GB" dirty="0">
              <a:sym typeface="Symbol"/>
            </a:endParaRPr>
          </a:p>
          <a:p>
            <a:pPr lvl="1"/>
            <a:endParaRPr lang="en-GB" dirty="0" smtClean="0">
              <a:sym typeface="Symbol"/>
            </a:endParaRPr>
          </a:p>
          <a:p>
            <a:pPr lvl="1"/>
            <a:endParaRPr lang="en-GB" dirty="0">
              <a:sym typeface="Symbol"/>
            </a:endParaRPr>
          </a:p>
          <a:p>
            <a:pPr lvl="1"/>
            <a:endParaRPr lang="en-GB" dirty="0" smtClean="0">
              <a:sym typeface="Symbol"/>
            </a:endParaRPr>
          </a:p>
          <a:p>
            <a:pPr lvl="1"/>
            <a:endParaRPr lang="en-GB" dirty="0">
              <a:sym typeface="Symbol"/>
            </a:endParaRPr>
          </a:p>
          <a:p>
            <a:pPr lvl="1"/>
            <a:r>
              <a:rPr lang="en-GB" dirty="0" smtClean="0">
                <a:sym typeface="Symbol"/>
              </a:rPr>
              <a:t>So S contains 100 points,</a:t>
            </a:r>
            <a:br>
              <a:rPr lang="en-GB" dirty="0" smtClean="0">
                <a:sym typeface="Symbol"/>
              </a:rPr>
            </a:br>
            <a:r>
              <a:rPr lang="en-GB" dirty="0" smtClean="0">
                <a:sym typeface="Symbol"/>
              </a:rPr>
              <a:t> and </a:t>
            </a:r>
            <a:r>
              <a:rPr lang="en-GB" dirty="0" err="1" smtClean="0">
                <a:sym typeface="Symbol"/>
              </a:rPr>
              <a:t>i</a:t>
            </a:r>
            <a:r>
              <a:rPr lang="en-GB" dirty="0" smtClean="0">
                <a:sym typeface="Symbol"/>
              </a:rPr>
              <a:t> goes from 0 to 99</a:t>
            </a:r>
          </a:p>
          <a:p>
            <a:endParaRPr lang="en-GB" dirty="0" smtClean="0">
              <a:sym typeface="Symbol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20</a:t>
            </a:fld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3593170" y="266304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Energy</a:t>
            </a:r>
            <a:endParaRPr lang="en-GB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4283968" y="1052736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|S| = 10 x 10 = 100</a:t>
            </a:r>
            <a:endParaRPr lang="en-GB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7164288" y="4466165"/>
            <a:ext cx="1949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ym typeface="Wingdings" panose="05000000000000000000" pitchFamily="2" charset="2"/>
              </a:rPr>
              <a:t>T</a:t>
            </a:r>
            <a:r>
              <a:rPr lang="en-GB" sz="1400" dirty="0" smtClean="0">
                <a:sym typeface="Wingdings" panose="05000000000000000000" pitchFamily="2" charset="2"/>
              </a:rPr>
              <a:t>here is a local min in (</a:t>
            </a:r>
            <a:r>
              <a:rPr lang="en-GB" sz="1400" dirty="0" err="1" smtClean="0">
                <a:sym typeface="Wingdings" panose="05000000000000000000" pitchFamily="2" charset="2"/>
              </a:rPr>
              <a:t>x,y</a:t>
            </a:r>
            <a:r>
              <a:rPr lang="en-GB" sz="1400" dirty="0" smtClean="0">
                <a:sym typeface="Wingdings" panose="05000000000000000000" pitchFamily="2" charset="2"/>
              </a:rPr>
              <a:t>) = (6,7) that can attract the algorithm</a:t>
            </a:r>
            <a:endParaRPr lang="en-GB" sz="1400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7424744" y="3192995"/>
            <a:ext cx="844572" cy="127317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4" y="3451898"/>
            <a:ext cx="3836170" cy="103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4283968" y="4121706"/>
            <a:ext cx="121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Global min is (</a:t>
            </a:r>
            <a:r>
              <a:rPr lang="en-GB" sz="1400" dirty="0" err="1" smtClean="0">
                <a:sym typeface="Wingdings" panose="05000000000000000000" pitchFamily="2" charset="2"/>
              </a:rPr>
              <a:t>x,y</a:t>
            </a:r>
            <a:r>
              <a:rPr lang="en-GB" sz="1400" dirty="0" smtClean="0">
                <a:sym typeface="Wingdings" panose="05000000000000000000" pitchFamily="2" charset="2"/>
              </a:rPr>
              <a:t>) = (9,2)</a:t>
            </a:r>
            <a:endParaRPr lang="en-GB" sz="1400" dirty="0"/>
          </a:p>
        </p:txBody>
      </p:sp>
      <p:cxnSp>
        <p:nvCxnSpPr>
          <p:cNvPr id="15" name="Connecteur droit avec flèche 14"/>
          <p:cNvCxnSpPr>
            <a:stCxn id="13" idx="3"/>
          </p:cNvCxnSpPr>
          <p:nvPr/>
        </p:nvCxnSpPr>
        <p:spPr>
          <a:xfrm flipV="1">
            <a:off x="5499710" y="4329265"/>
            <a:ext cx="619566" cy="54051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47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52006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Symbol"/>
              </a:rPr>
              <a:t>Let P(</a:t>
            </a:r>
            <a:r>
              <a:rPr lang="en-GB" dirty="0" err="1">
                <a:sym typeface="Symbol"/>
              </a:rPr>
              <a:t>t,i</a:t>
            </a:r>
            <a:r>
              <a:rPr lang="en-GB" dirty="0">
                <a:sym typeface="Symbol"/>
              </a:rPr>
              <a:t>) be the probability that the current solution of SA is </a:t>
            </a:r>
            <a:r>
              <a:rPr lang="en-GB" dirty="0" err="1">
                <a:sym typeface="Symbol"/>
              </a:rPr>
              <a:t>i</a:t>
            </a:r>
            <a:r>
              <a:rPr lang="en-GB" dirty="0">
                <a:sym typeface="Symbol"/>
              </a:rPr>
              <a:t> at iteration </a:t>
            </a:r>
            <a:r>
              <a:rPr lang="en-GB" dirty="0" smtClean="0">
                <a:sym typeface="Symbol"/>
              </a:rPr>
              <a:t>t.</a:t>
            </a:r>
          </a:p>
          <a:p>
            <a:endParaRPr lang="en-GB" dirty="0">
              <a:sym typeface="Symbol"/>
            </a:endParaRPr>
          </a:p>
          <a:p>
            <a:r>
              <a:rPr lang="en-GB" dirty="0" smtClean="0"/>
              <a:t>As t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>
                <a:sym typeface="Symbol"/>
              </a:rPr>
              <a:t> we would like that P peaks on top of </a:t>
            </a:r>
            <a:r>
              <a:rPr lang="en-GB" dirty="0" err="1" smtClean="0">
                <a:sym typeface="Symbol"/>
              </a:rPr>
              <a:t>i</a:t>
            </a:r>
            <a:r>
              <a:rPr lang="en-GB" baseline="-25000" dirty="0" err="1" smtClean="0">
                <a:sym typeface="Symbol"/>
              </a:rPr>
              <a:t>opt</a:t>
            </a:r>
            <a:r>
              <a:rPr lang="en-GB" dirty="0" smtClean="0">
                <a:sym typeface="Symbol"/>
              </a:rPr>
              <a:t> and be zero every where else.</a:t>
            </a:r>
          </a:p>
          <a:p>
            <a:endParaRPr lang="en-GB" dirty="0" smtClean="0">
              <a:sym typeface="Symbol"/>
            </a:endParaRPr>
          </a:p>
          <a:p>
            <a:r>
              <a:rPr lang="en-GB" dirty="0" smtClean="0">
                <a:sym typeface="Symbol"/>
              </a:rPr>
              <a:t>How can we express the evolution of P due to SA?</a:t>
            </a:r>
          </a:p>
          <a:p>
            <a:endParaRPr lang="en-GB" dirty="0">
              <a:sym typeface="Symbol"/>
            </a:endParaRPr>
          </a:p>
          <a:p>
            <a:endParaRPr lang="en-GB" dirty="0" smtClean="0">
              <a:sym typeface="Symbol"/>
            </a:endParaRPr>
          </a:p>
          <a:p>
            <a:endParaRPr lang="en-GB" dirty="0">
              <a:sym typeface="Symbol"/>
            </a:endParaRPr>
          </a:p>
          <a:p>
            <a:endParaRPr lang="en-GB" dirty="0" smtClean="0">
              <a:sym typeface="Symbol"/>
            </a:endParaRPr>
          </a:p>
          <a:p>
            <a:pPr lvl="1"/>
            <a:r>
              <a:rPr lang="en-GB" dirty="0" err="1" smtClean="0">
                <a:sym typeface="Symbol"/>
              </a:rPr>
              <a:t>W</a:t>
            </a:r>
            <a:r>
              <a:rPr lang="en-GB" baseline="-25000" dirty="0" err="1" smtClean="0">
                <a:sym typeface="Symbol"/>
              </a:rPr>
              <a:t>ij</a:t>
            </a:r>
            <a:r>
              <a:rPr lang="en-GB" dirty="0" smtClean="0">
                <a:sym typeface="Symbol"/>
              </a:rPr>
              <a:t> is a matrix of size 100x100 as it’s equal to (</a:t>
            </a:r>
            <a:r>
              <a:rPr lang="en-GB" dirty="0" err="1" smtClean="0">
                <a:sym typeface="Symbol"/>
              </a:rPr>
              <a:t>n</a:t>
            </a:r>
            <a:r>
              <a:rPr lang="en-GB" baseline="-25000" dirty="0" err="1" smtClean="0">
                <a:sym typeface="Symbol"/>
              </a:rPr>
              <a:t>x</a:t>
            </a:r>
            <a:r>
              <a:rPr lang="en-GB" dirty="0" smtClean="0">
                <a:sym typeface="Symbol"/>
              </a:rPr>
              <a:t> x </a:t>
            </a:r>
            <a:r>
              <a:rPr lang="en-GB" dirty="0" err="1" smtClean="0">
                <a:sym typeface="Symbol"/>
              </a:rPr>
              <a:t>n</a:t>
            </a:r>
            <a:r>
              <a:rPr lang="en-GB" baseline="-25000" dirty="0" err="1" smtClean="0">
                <a:sym typeface="Symbol"/>
              </a:rPr>
              <a:t>y</a:t>
            </a:r>
            <a:r>
              <a:rPr lang="en-GB" dirty="0" smtClean="0">
                <a:sym typeface="Symbol"/>
              </a:rPr>
              <a:t>) x (</a:t>
            </a:r>
            <a:r>
              <a:rPr lang="en-GB" dirty="0" err="1" smtClean="0">
                <a:sym typeface="Symbol"/>
              </a:rPr>
              <a:t>n</a:t>
            </a:r>
            <a:r>
              <a:rPr lang="en-GB" baseline="-25000" dirty="0" err="1" smtClean="0">
                <a:sym typeface="Symbol"/>
              </a:rPr>
              <a:t>x</a:t>
            </a:r>
            <a:r>
              <a:rPr lang="en-GB" dirty="0" smtClean="0">
                <a:sym typeface="Symbol"/>
              </a:rPr>
              <a:t> x </a:t>
            </a:r>
            <a:r>
              <a:rPr lang="en-GB" dirty="0" err="1" smtClean="0">
                <a:sym typeface="Symbol"/>
              </a:rPr>
              <a:t>n</a:t>
            </a:r>
            <a:r>
              <a:rPr lang="en-GB" baseline="-25000" dirty="0" err="1" smtClean="0">
                <a:sym typeface="Symbol"/>
              </a:rPr>
              <a:t>y</a:t>
            </a:r>
            <a:r>
              <a:rPr lang="en-GB" dirty="0" smtClean="0">
                <a:sym typeface="Symbol"/>
              </a:rPr>
              <a:t>)</a:t>
            </a:r>
          </a:p>
          <a:p>
            <a:pPr lvl="1"/>
            <a:r>
              <a:rPr lang="en-GB" dirty="0" err="1">
                <a:sym typeface="Symbol"/>
              </a:rPr>
              <a:t>W</a:t>
            </a:r>
            <a:r>
              <a:rPr lang="en-GB" baseline="-25000" dirty="0" err="1">
                <a:sym typeface="Symbol"/>
              </a:rPr>
              <a:t>ij</a:t>
            </a:r>
            <a:r>
              <a:rPr lang="en-GB" dirty="0">
                <a:sym typeface="Symbol"/>
              </a:rPr>
              <a:t> </a:t>
            </a:r>
            <a:r>
              <a:rPr lang="en-GB" dirty="0" smtClean="0">
                <a:sym typeface="Symbol"/>
              </a:rPr>
              <a:t>is defined by the Metropolis rule:</a:t>
            </a:r>
          </a:p>
          <a:p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21</a:t>
            </a:fld>
            <a:endParaRPr lang="fr-CH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88" y="2163745"/>
            <a:ext cx="44862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44"/>
          <a:stretch/>
        </p:blipFill>
        <p:spPr bwMode="auto">
          <a:xfrm>
            <a:off x="2411760" y="5877272"/>
            <a:ext cx="4762500" cy="68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21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82" y="260648"/>
            <a:ext cx="438731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3" y="404664"/>
            <a:ext cx="9005495" cy="6453336"/>
          </a:xfrm>
        </p:spPr>
        <p:txBody>
          <a:bodyPr/>
          <a:lstStyle/>
          <a:p>
            <a:r>
              <a:rPr lang="en-GB" dirty="0" smtClean="0"/>
              <a:t>Let see how P(</a:t>
            </a:r>
            <a:r>
              <a:rPr lang="en-GB" dirty="0" err="1" smtClean="0"/>
              <a:t>t,i</a:t>
            </a:r>
            <a:r>
              <a:rPr lang="en-GB" dirty="0" smtClean="0"/>
              <a:t>) evolves at t goes on,</a:t>
            </a:r>
            <a:br>
              <a:rPr lang="en-GB" dirty="0" smtClean="0"/>
            </a:br>
            <a:r>
              <a:rPr lang="en-GB" dirty="0" smtClean="0"/>
              <a:t>for our specific example</a:t>
            </a:r>
          </a:p>
          <a:p>
            <a:endParaRPr lang="en-GB" dirty="0"/>
          </a:p>
          <a:p>
            <a:r>
              <a:rPr lang="en-GB" dirty="0" smtClean="0"/>
              <a:t>Ideally </a:t>
            </a:r>
            <a:r>
              <a:rPr lang="en-GB" dirty="0" smtClean="0"/>
              <a:t>we want to compute P(</a:t>
            </a:r>
            <a:r>
              <a:rPr lang="en-GB" dirty="0" err="1" smtClean="0"/>
              <a:t>t,k</a:t>
            </a:r>
            <a:r>
              <a:rPr lang="en-GB" dirty="0" smtClean="0"/>
              <a:t>)</a:t>
            </a:r>
            <a:br>
              <a:rPr lang="en-GB" dirty="0" smtClean="0"/>
            </a:br>
            <a:r>
              <a:rPr lang="en-GB" dirty="0" smtClean="0"/>
              <a:t>as a </a:t>
            </a:r>
            <a:r>
              <a:rPr lang="en-GB" dirty="0" smtClean="0"/>
              <a:t>function </a:t>
            </a:r>
            <a:r>
              <a:rPr lang="en-GB" dirty="0" smtClean="0"/>
              <a:t>of </a:t>
            </a:r>
            <a:r>
              <a:rPr lang="en-GB" dirty="0" smtClean="0"/>
              <a:t>P(t=0,</a:t>
            </a:r>
            <a:r>
              <a:rPr lang="en-GB" dirty="0" smtClean="0">
                <a:latin typeface="Brush Script MT" panose="03060802040406070304" pitchFamily="66" charset="0"/>
              </a:rPr>
              <a:t>l</a:t>
            </a:r>
            <a:r>
              <a:rPr lang="en-GB" dirty="0" smtClean="0"/>
              <a:t>)</a:t>
            </a:r>
            <a:endParaRPr lang="en-GB" dirty="0" smtClean="0"/>
          </a:p>
          <a:p>
            <a:pPr lvl="1"/>
            <a:r>
              <a:rPr lang="en-GB" dirty="0" smtClean="0"/>
              <a:t>where </a:t>
            </a:r>
            <a:r>
              <a:rPr lang="en-GB" dirty="0" smtClean="0">
                <a:latin typeface="Brush Script MT" panose="03060802040406070304" pitchFamily="66" charset="0"/>
              </a:rPr>
              <a:t>e</a:t>
            </a:r>
            <a:r>
              <a:rPr lang="en-GB" dirty="0" smtClean="0"/>
              <a:t> is the initial configuration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To describe the move of SA over two steps we need to use W(t-2)W(t-1)</a:t>
            </a:r>
          </a:p>
          <a:p>
            <a:r>
              <a:rPr lang="en-GB" dirty="0" smtClean="0"/>
              <a:t>By iterating this process, one gets:</a:t>
            </a:r>
          </a:p>
          <a:p>
            <a:endParaRPr lang="en-GB" dirty="0"/>
          </a:p>
          <a:p>
            <a:r>
              <a:rPr lang="en-GB" dirty="0" smtClean="0"/>
              <a:t>W(t1) </a:t>
            </a:r>
            <a:r>
              <a:rPr lang="en-GB" dirty="0" smtClean="0">
                <a:sym typeface="Symbol"/>
              </a:rPr>
              <a:t> W(t2) as T is changing</a:t>
            </a:r>
            <a:br>
              <a:rPr lang="en-GB" dirty="0" smtClean="0">
                <a:sym typeface="Symbol"/>
              </a:rPr>
            </a:br>
            <a:r>
              <a:rPr lang="en-GB" dirty="0" smtClean="0">
                <a:sym typeface="Symbol"/>
              </a:rPr>
              <a:t>over </a:t>
            </a:r>
            <a:r>
              <a:rPr lang="en-GB" dirty="0" smtClean="0">
                <a:sym typeface="Symbol"/>
              </a:rPr>
              <a:t>time</a:t>
            </a:r>
          </a:p>
          <a:p>
            <a:endParaRPr lang="en-GB" dirty="0">
              <a:sym typeface="Symbol"/>
            </a:endParaRPr>
          </a:p>
          <a:p>
            <a:endParaRPr lang="en-GB" dirty="0" smtClean="0">
              <a:sym typeface="Symbol"/>
            </a:endParaRPr>
          </a:p>
          <a:p>
            <a:r>
              <a:rPr lang="en-GB" b="1" dirty="0" smtClean="0">
                <a:solidFill>
                  <a:srgbClr val="FF0000"/>
                </a:solidFill>
                <a:sym typeface="Symbol"/>
              </a:rPr>
              <a:t>If T(0) is large enough, W(0,t-1) does not depends on the starting point.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325141"/>
            <a:ext cx="49530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653136"/>
            <a:ext cx="481012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15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3" y="404664"/>
            <a:ext cx="8947819" cy="6453336"/>
          </a:xfrm>
        </p:spPr>
        <p:txBody>
          <a:bodyPr/>
          <a:lstStyle/>
          <a:p>
            <a:r>
              <a:rPr lang="en-GB" b="1" dirty="0" smtClean="0">
                <a:solidFill>
                  <a:schemeClr val="tx2"/>
                </a:solidFill>
              </a:rPr>
              <a:t>First: T(0) = 2 and t = 1500</a:t>
            </a:r>
          </a:p>
          <a:p>
            <a:endParaRPr lang="en-GB" dirty="0"/>
          </a:p>
          <a:p>
            <a:r>
              <a:rPr lang="en-GB" dirty="0" smtClean="0"/>
              <a:t>If T(0) is large enough, we observe</a:t>
            </a:r>
            <a:br>
              <a:rPr lang="en-GB" dirty="0" smtClean="0"/>
            </a:br>
            <a:r>
              <a:rPr lang="en-GB" dirty="0" smtClean="0"/>
              <a:t>that W(0,t-1) has all its rows identical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This is independent on the initial condition.</a:t>
            </a:r>
          </a:p>
          <a:p>
            <a:r>
              <a:rPr lang="en-GB" dirty="0" smtClean="0">
                <a:solidFill>
                  <a:schemeClr val="tx2"/>
                </a:solidFill>
              </a:rPr>
              <a:t>That’s why one need a high enough initial T</a:t>
            </a:r>
            <a:endParaRPr lang="en-GB" dirty="0">
              <a:solidFill>
                <a:schemeClr val="tx2"/>
              </a:solidFill>
            </a:endParaRPr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 smtClean="0">
                <a:solidFill>
                  <a:schemeClr val="tx2"/>
                </a:solidFill>
              </a:rPr>
              <a:t>If T(0) = 0,5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 smtClean="0"/>
              <a:t>We see that there is dependences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on both axis </a:t>
            </a:r>
            <a:r>
              <a:rPr lang="en-GB" dirty="0" smtClean="0">
                <a:solidFill>
                  <a:schemeClr val="tx2"/>
                </a:solidFill>
              </a:rPr>
              <a:t>if initial T is too low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23</a:t>
            </a:fld>
            <a:endParaRPr lang="fr-CH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18" y="452933"/>
            <a:ext cx="499100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876256" y="2882041"/>
            <a:ext cx="130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Only depends on this axis j</a:t>
            </a:r>
            <a:endParaRPr lang="en-GB" sz="14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18" y="4233520"/>
            <a:ext cx="3821410" cy="26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00808"/>
            <a:ext cx="3884806" cy="168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033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smaller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dirty="0" smtClean="0"/>
              <a:t> </a:t>
            </a:r>
            <a:r>
              <a:rPr lang="fr-CH" dirty="0" err="1" smtClean="0"/>
              <a:t>decrease</a:t>
            </a:r>
            <a:r>
              <a:rPr lang="fr-CH" dirty="0" smtClean="0"/>
              <a:t> T and the longer </a:t>
            </a:r>
            <a:r>
              <a:rPr lang="fr-CH" dirty="0" err="1" smtClean="0"/>
              <a:t>you</a:t>
            </a:r>
            <a:r>
              <a:rPr lang="fr-CH" dirty="0" smtClean="0"/>
              <a:t> </a:t>
            </a:r>
            <a:r>
              <a:rPr lang="fr-CH" dirty="0" err="1" smtClean="0"/>
              <a:t>process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, the </a:t>
            </a:r>
            <a:r>
              <a:rPr lang="fr-CH" dirty="0" err="1" smtClean="0"/>
              <a:t>better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dirty="0" smtClean="0"/>
              <a:t> converge.</a:t>
            </a:r>
            <a:endParaRPr lang="fr-CH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24</a:t>
            </a:fld>
            <a:endParaRPr lang="fr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993435" cy="403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17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3.4 </a:t>
            </a:r>
            <a:r>
              <a:rPr lang="fr-CH" dirty="0" err="1" smtClean="0"/>
              <a:t>Practical</a:t>
            </a:r>
            <a:r>
              <a:rPr lang="fr-CH" dirty="0" smtClean="0"/>
              <a:t> guide to SA</a:t>
            </a:r>
            <a:endParaRPr lang="fr-CH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err="1" smtClean="0"/>
              <a:t>Useful</a:t>
            </a:r>
            <a:r>
              <a:rPr lang="fr-CH" dirty="0" smtClean="0"/>
              <a:t> tip to </a:t>
            </a:r>
            <a:r>
              <a:rPr lang="fr-CH" dirty="0" err="1" smtClean="0"/>
              <a:t>implement</a:t>
            </a:r>
            <a:r>
              <a:rPr lang="fr-CH" dirty="0" smtClean="0"/>
              <a:t> </a:t>
            </a:r>
            <a:r>
              <a:rPr lang="fr-CH" dirty="0" err="1" smtClean="0"/>
              <a:t>Simulated</a:t>
            </a:r>
            <a:r>
              <a:rPr lang="fr-CH" dirty="0" smtClean="0"/>
              <a:t> </a:t>
            </a:r>
            <a:r>
              <a:rPr lang="fr-CH" dirty="0" err="1" smtClean="0"/>
              <a:t>Annealing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0993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Actually the mathematical constraints to ensure convergence of SA is not applicable:</a:t>
            </a:r>
          </a:p>
          <a:p>
            <a:r>
              <a:rPr lang="en-GB" dirty="0" smtClean="0"/>
              <a:t>Too much CPU time needed		 way </a:t>
            </a:r>
            <a:r>
              <a:rPr lang="en-GB" dirty="0" err="1" smtClean="0"/>
              <a:t>tpp</a:t>
            </a:r>
            <a:r>
              <a:rPr lang="en-GB" dirty="0" smtClean="0"/>
              <a:t> slow. </a:t>
            </a:r>
          </a:p>
          <a:p>
            <a:endParaRPr lang="en-GB" dirty="0"/>
          </a:p>
          <a:p>
            <a:r>
              <a:rPr lang="en-GB" dirty="0" smtClean="0"/>
              <a:t>In practice we use a different temperature schedule.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Define S and code the possible solutions</a:t>
            </a:r>
          </a:p>
          <a:p>
            <a:pPr marL="617220" lvl="1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Specify movements or transformations</a:t>
            </a:r>
          </a:p>
          <a:p>
            <a:pPr lvl="1"/>
            <a:r>
              <a:rPr lang="en-GB" dirty="0" smtClean="0"/>
              <a:t>with </a:t>
            </a:r>
            <a:r>
              <a:rPr lang="en-GB" dirty="0" smtClean="0">
                <a:latin typeface="Symbol" panose="05050102010706020507" pitchFamily="18" charset="2"/>
              </a:rPr>
              <a:t>D</a:t>
            </a:r>
            <a:r>
              <a:rPr lang="en-GB" dirty="0" smtClean="0"/>
              <a:t>E easy to compute as you’ll need to compute it a lot of time</a:t>
            </a:r>
          </a:p>
          <a:p>
            <a:pPr lvl="1"/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Choose a random initial condition</a:t>
            </a:r>
          </a:p>
          <a:p>
            <a:pPr marL="617220" lvl="1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Choose the initial Temperature (not an obvious thing)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Perform randomly 100 transformations starting from the initial configuration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Compute along this path &lt;</a:t>
            </a:r>
            <a:r>
              <a:rPr lang="en-GB" dirty="0" smtClean="0">
                <a:latin typeface="Symbol" panose="05050102010706020507" pitchFamily="18" charset="2"/>
              </a:rPr>
              <a:t>D</a:t>
            </a:r>
            <a:r>
              <a:rPr lang="en-GB" dirty="0" smtClean="0"/>
              <a:t>E&gt; the average variation of Energy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Choose an initial acceptation rate </a:t>
            </a:r>
            <a:r>
              <a:rPr lang="en-GB" dirty="0" smtClean="0">
                <a:latin typeface="Symbol" panose="05050102010706020507" pitchFamily="18" charset="2"/>
              </a:rPr>
              <a:t>t</a:t>
            </a:r>
            <a:r>
              <a:rPr lang="en-GB" baseline="-25000" dirty="0" smtClean="0"/>
              <a:t>0</a:t>
            </a:r>
            <a:r>
              <a:rPr lang="en-GB" dirty="0" smtClean="0"/>
              <a:t> of movement that degrade the Energy</a:t>
            </a:r>
            <a:br>
              <a:rPr lang="en-GB" dirty="0" smtClean="0"/>
            </a:br>
            <a:r>
              <a:rPr lang="en-GB" dirty="0" smtClean="0"/>
              <a:t>For instance, it’s recommended to take:</a:t>
            </a:r>
            <a:br>
              <a:rPr lang="en-GB" dirty="0" smtClean="0"/>
            </a:b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</a:t>
            </a:r>
            <a:r>
              <a:rPr lang="en-GB" dirty="0" smtClean="0">
                <a:latin typeface="Symbol" panose="05050102010706020507" pitchFamily="18" charset="2"/>
              </a:rPr>
              <a:t>t</a:t>
            </a:r>
            <a:r>
              <a:rPr lang="en-GB" baseline="-25000" dirty="0" smtClean="0"/>
              <a:t>0</a:t>
            </a:r>
            <a:r>
              <a:rPr lang="en-GB" dirty="0" smtClean="0"/>
              <a:t> = 0.2 if the initial condition is of good quality</a:t>
            </a:r>
            <a:br>
              <a:rPr lang="en-GB" dirty="0" smtClean="0"/>
            </a:b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>
                <a:latin typeface="Symbol" panose="05050102010706020507" pitchFamily="18" charset="2"/>
                <a:sym typeface="Wingdings" panose="05000000000000000000" pitchFamily="2" charset="2"/>
              </a:rPr>
              <a:t>t</a:t>
            </a:r>
            <a:r>
              <a:rPr lang="en-GB" baseline="-25000" dirty="0" smtClean="0">
                <a:sym typeface="Wingdings" panose="05000000000000000000" pitchFamily="2" charset="2"/>
              </a:rPr>
              <a:t>0</a:t>
            </a:r>
            <a:r>
              <a:rPr lang="en-GB" dirty="0" smtClean="0">
                <a:sym typeface="Wingdings" panose="05000000000000000000" pitchFamily="2" charset="2"/>
              </a:rPr>
              <a:t> = 0.5 if the initial condition is of poor quality</a:t>
            </a:r>
            <a:br>
              <a:rPr lang="en-GB" dirty="0" smtClean="0">
                <a:sym typeface="Wingdings" panose="05000000000000000000" pitchFamily="2" charset="2"/>
              </a:rPr>
            </a:br>
            <a:r>
              <a:rPr lang="en-GB" dirty="0" smtClean="0">
                <a:sym typeface="Wingdings" panose="05000000000000000000" pitchFamily="2" charset="2"/>
              </a:rPr>
              <a:t>Then T</a:t>
            </a:r>
            <a:r>
              <a:rPr lang="en-GB" baseline="-25000" dirty="0" smtClean="0">
                <a:sym typeface="Wingdings" panose="05000000000000000000" pitchFamily="2" charset="2"/>
              </a:rPr>
              <a:t>0</a:t>
            </a:r>
            <a:r>
              <a:rPr lang="en-GB" dirty="0" smtClean="0">
                <a:sym typeface="Wingdings" panose="05000000000000000000" pitchFamily="2" charset="2"/>
              </a:rPr>
              <a:t> is computed as follow: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26</a:t>
            </a:fld>
            <a:endParaRPr lang="fr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60" y="764704"/>
            <a:ext cx="15621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6021288"/>
            <a:ext cx="23050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29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5. Temperature change (Temperature schedule):</a:t>
            </a:r>
            <a:endParaRPr lang="en-GB" dirty="0">
              <a:sym typeface="Wingdings" panose="05000000000000000000" pitchFamily="2" charset="2"/>
            </a:endParaRPr>
          </a:p>
          <a:p>
            <a:pPr marL="617220" lvl="1" indent="-342900">
              <a:buFont typeface="+mj-lt"/>
              <a:buAutoNum type="alphaLcPeriod"/>
            </a:pPr>
            <a:r>
              <a:rPr lang="en-GB" dirty="0">
                <a:sym typeface="Wingdings" panose="05000000000000000000" pitchFamily="2" charset="2"/>
              </a:rPr>
              <a:t>Temperature is reduced when an equilibrium state is reached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/>
              <a:t>An equilibrium state is defined as follows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One has accepted 12N movements where N is the problem size, or</a:t>
            </a:r>
          </a:p>
          <a:p>
            <a:pPr lvl="2"/>
            <a:r>
              <a:rPr lang="en-GB" dirty="0" smtClean="0"/>
              <a:t>Attempted 100N N</a:t>
            </a:r>
            <a:r>
              <a:rPr lang="en-GB" baseline="-25000" dirty="0" smtClean="0"/>
              <a:t>accept</a:t>
            </a:r>
            <a:r>
              <a:rPr lang="en-GB" dirty="0" smtClean="0"/>
              <a:t> and N</a:t>
            </a:r>
            <a:r>
              <a:rPr lang="en-GB" baseline="-25000" dirty="0" smtClean="0"/>
              <a:t>attempt</a:t>
            </a:r>
            <a:r>
              <a:rPr lang="en-GB" dirty="0" smtClean="0"/>
              <a:t> in the flow chart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In case of an equilibrium state, T is decreased as:</a:t>
            </a:r>
          </a:p>
          <a:p>
            <a:pPr lvl="2"/>
            <a:r>
              <a:rPr lang="en-GB" dirty="0" smtClean="0"/>
              <a:t>T</a:t>
            </a:r>
            <a:r>
              <a:rPr lang="en-GB" baseline="-25000" dirty="0" smtClean="0"/>
              <a:t>k+1</a:t>
            </a:r>
            <a:r>
              <a:rPr lang="en-GB" dirty="0" smtClean="0"/>
              <a:t> = 0.9T</a:t>
            </a:r>
            <a:r>
              <a:rPr lang="en-GB" baseline="-25000" dirty="0" smtClean="0"/>
              <a:t>k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6. End condition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If during 3 consecutive temperature levels, the Energy E does not improve, the search stops.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One output the last solution</a:t>
            </a:r>
          </a:p>
          <a:p>
            <a:pPr marL="342900" indent="-342900">
              <a:buFont typeface="+mj-lt"/>
              <a:buAutoNum type="alphaLcPeriod"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7. Validation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smtClean="0"/>
              <a:t>To ensure that the optimal Energy obtained with SA is good, it’s recommended to run it a second time.</a:t>
            </a:r>
          </a:p>
          <a:p>
            <a:pPr marL="617220" lvl="1" indent="-342900">
              <a:buFont typeface="+mj-lt"/>
              <a:buAutoNum type="alphaLcPeriod"/>
            </a:pPr>
            <a:r>
              <a:rPr lang="en-GB" dirty="0" err="1" smtClean="0"/>
              <a:t>E</a:t>
            </a:r>
            <a:r>
              <a:rPr lang="en-GB" baseline="-25000" dirty="0" err="1" smtClean="0"/>
              <a:t>opt</a:t>
            </a:r>
            <a:r>
              <a:rPr lang="en-GB" dirty="0" smtClean="0"/>
              <a:t> should be the same, but </a:t>
            </a:r>
            <a:r>
              <a:rPr lang="en-GB" dirty="0" err="1" smtClean="0"/>
              <a:t>X</a:t>
            </a:r>
            <a:r>
              <a:rPr lang="en-GB" baseline="-25000" dirty="0" err="1" smtClean="0"/>
              <a:t>opt</a:t>
            </a:r>
            <a:r>
              <a:rPr lang="en-GB" dirty="0" smtClean="0"/>
              <a:t> </a:t>
            </a:r>
            <a:r>
              <a:rPr lang="en-GB" dirty="0" smtClean="0">
                <a:sym typeface="Symbol"/>
              </a:rPr>
              <a:t></a:t>
            </a:r>
            <a:r>
              <a:rPr lang="en-GB" dirty="0" smtClean="0"/>
              <a:t> S can vary because there might be several solutions.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27</a:t>
            </a:fld>
            <a:endParaRPr lang="fr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314527" cy="107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332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3.5 Parallel tempering</a:t>
            </a:r>
            <a:endParaRPr lang="en-GB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 parallel version of SA.</a:t>
            </a:r>
          </a:p>
          <a:p>
            <a:r>
              <a:rPr lang="en-GB" dirty="0" smtClean="0"/>
              <a:t>Proposed in 1991 by </a:t>
            </a:r>
            <a:r>
              <a:rPr lang="en-GB" dirty="0" err="1" smtClean="0"/>
              <a:t>Geger</a:t>
            </a:r>
            <a:r>
              <a:rPr lang="en-GB" dirty="0" smtClean="0"/>
              <a:t> Watkins on protein folding</a:t>
            </a:r>
          </a:p>
          <a:p>
            <a:endParaRPr lang="en-GB" dirty="0"/>
          </a:p>
          <a:p>
            <a:r>
              <a:rPr lang="en-GB" dirty="0"/>
              <a:t>It’s a process in which a sample is cooled down then re-healed, then cooled down again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2503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 of parallel tempering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 copies (replica) of a SA for the same problem.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Each copy has its own, almost </a:t>
            </a:r>
            <a:r>
              <a:rPr lang="en-GB" dirty="0" smtClean="0">
                <a:solidFill>
                  <a:schemeClr val="tx2"/>
                </a:solidFill>
              </a:rPr>
              <a:t>constant</a:t>
            </a:r>
            <a:r>
              <a:rPr lang="en-GB" dirty="0" smtClean="0"/>
              <a:t>, </a:t>
            </a:r>
            <a:r>
              <a:rPr lang="en-GB" dirty="0" smtClean="0">
                <a:solidFill>
                  <a:schemeClr val="tx2"/>
                </a:solidFill>
              </a:rPr>
              <a:t>temperature</a:t>
            </a:r>
            <a:r>
              <a:rPr lang="en-GB" dirty="0" smtClean="0"/>
              <a:t> (as opposed to the SA we’ve seen before).</a:t>
            </a:r>
          </a:p>
          <a:p>
            <a:r>
              <a:rPr lang="en-GB" dirty="0" smtClean="0"/>
              <a:t>The copies have the </a:t>
            </a:r>
            <a:r>
              <a:rPr lang="en-GB" dirty="0" smtClean="0">
                <a:solidFill>
                  <a:schemeClr val="tx2"/>
                </a:solidFill>
              </a:rPr>
              <a:t>following properties</a:t>
            </a:r>
            <a:r>
              <a:rPr lang="en-GB" dirty="0" smtClean="0"/>
              <a:t>:</a:t>
            </a:r>
          </a:p>
          <a:p>
            <a:pPr marL="0" indent="0" algn="ctr">
              <a:buNone/>
            </a:pPr>
            <a:r>
              <a:rPr lang="en-GB" b="1" dirty="0" smtClean="0">
                <a:solidFill>
                  <a:schemeClr val="tx2"/>
                </a:solidFill>
              </a:rPr>
              <a:t>T</a:t>
            </a:r>
            <a:r>
              <a:rPr lang="en-GB" b="1" baseline="-25000" dirty="0" smtClean="0">
                <a:solidFill>
                  <a:schemeClr val="tx2"/>
                </a:solidFill>
              </a:rPr>
              <a:t>1</a:t>
            </a:r>
            <a:r>
              <a:rPr lang="en-GB" b="1" dirty="0" smtClean="0">
                <a:solidFill>
                  <a:schemeClr val="tx2"/>
                </a:solidFill>
              </a:rPr>
              <a:t> &lt; T</a:t>
            </a:r>
            <a:r>
              <a:rPr lang="en-GB" b="1" baseline="-25000" dirty="0" smtClean="0">
                <a:solidFill>
                  <a:schemeClr val="tx2"/>
                </a:solidFill>
              </a:rPr>
              <a:t>2</a:t>
            </a:r>
            <a:r>
              <a:rPr lang="en-GB" b="1" dirty="0" smtClean="0">
                <a:solidFill>
                  <a:schemeClr val="tx2"/>
                </a:solidFill>
              </a:rPr>
              <a:t> &lt;… T</a:t>
            </a:r>
            <a:r>
              <a:rPr lang="en-GB" b="1" baseline="-25000" dirty="0" smtClean="0">
                <a:solidFill>
                  <a:schemeClr val="tx2"/>
                </a:solidFill>
              </a:rPr>
              <a:t>M-1</a:t>
            </a:r>
            <a:r>
              <a:rPr lang="en-GB" b="1" dirty="0" smtClean="0">
                <a:solidFill>
                  <a:schemeClr val="tx2"/>
                </a:solidFill>
              </a:rPr>
              <a:t> &lt; T</a:t>
            </a:r>
            <a:r>
              <a:rPr lang="en-GB" b="1" baseline="-25000" dirty="0" smtClean="0">
                <a:solidFill>
                  <a:schemeClr val="tx2"/>
                </a:solidFill>
              </a:rPr>
              <a:t>M</a:t>
            </a:r>
          </a:p>
          <a:p>
            <a:endParaRPr lang="en-GB" dirty="0" smtClean="0"/>
          </a:p>
          <a:p>
            <a:r>
              <a:rPr lang="en-GB" dirty="0" smtClean="0"/>
              <a:t>The cooling or heating is obtained by </a:t>
            </a:r>
            <a:r>
              <a:rPr lang="en-GB" dirty="0" smtClean="0">
                <a:solidFill>
                  <a:schemeClr val="tx2"/>
                </a:solidFill>
              </a:rPr>
              <a:t>moving a solution towards a SA </a:t>
            </a:r>
            <a:r>
              <a:rPr lang="en-GB" dirty="0" smtClean="0"/>
              <a:t>with lower or higher Temperature.</a:t>
            </a:r>
          </a:p>
          <a:p>
            <a:endParaRPr lang="en-GB" dirty="0"/>
          </a:p>
          <a:p>
            <a:r>
              <a:rPr lang="en-GB" dirty="0" smtClean="0"/>
              <a:t>Therefore each SA can </a:t>
            </a:r>
            <a:r>
              <a:rPr lang="en-GB" dirty="0" smtClean="0">
                <a:solidFill>
                  <a:schemeClr val="tx2"/>
                </a:solidFill>
              </a:rPr>
              <a:t>exchange their current solution </a:t>
            </a:r>
            <a:r>
              <a:rPr lang="en-GB" dirty="0" smtClean="0"/>
              <a:t>according to a given rule.</a:t>
            </a:r>
          </a:p>
          <a:p>
            <a:pPr lvl="1"/>
            <a:r>
              <a:rPr lang="en-GB" dirty="0" smtClean="0"/>
              <a:t>Only SA with neighbouring temperatures can exchange their solutions.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29</a:t>
            </a:fld>
            <a:endParaRPr lang="fr-CH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44" y="1947744"/>
            <a:ext cx="5726113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35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 French: “</a:t>
            </a:r>
            <a:r>
              <a:rPr lang="en-GB" dirty="0" err="1" smtClean="0"/>
              <a:t>recuit</a:t>
            </a:r>
            <a:r>
              <a:rPr lang="en-GB" dirty="0" smtClean="0"/>
              <a:t> </a:t>
            </a:r>
            <a:r>
              <a:rPr lang="en-GB" dirty="0" err="1" smtClean="0"/>
              <a:t>simulé</a:t>
            </a:r>
            <a:r>
              <a:rPr lang="en-GB" dirty="0" smtClean="0"/>
              <a:t>”</a:t>
            </a:r>
          </a:p>
          <a:p>
            <a:pPr lvl="1"/>
            <a:r>
              <a:rPr lang="en-GB" dirty="0" smtClean="0"/>
              <a:t>A method obviously inspired by metallurgy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Annealing (“</a:t>
            </a:r>
            <a:r>
              <a:rPr lang="en-GB" dirty="0" err="1" smtClean="0">
                <a:sym typeface="Wingdings" panose="05000000000000000000" pitchFamily="2" charset="2"/>
              </a:rPr>
              <a:t>recuit</a:t>
            </a:r>
            <a:r>
              <a:rPr lang="en-GB" dirty="0" smtClean="0">
                <a:sym typeface="Wingdings" panose="05000000000000000000" pitchFamily="2" charset="2"/>
              </a:rPr>
              <a:t>”): slow cooling of a metal object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Quenching (“</a:t>
            </a:r>
            <a:r>
              <a:rPr lang="en-GB" dirty="0" err="1" smtClean="0">
                <a:sym typeface="Wingdings" panose="05000000000000000000" pitchFamily="2" charset="2"/>
              </a:rPr>
              <a:t>trempe</a:t>
            </a:r>
            <a:r>
              <a:rPr lang="en-GB" dirty="0" smtClean="0">
                <a:sym typeface="Wingdings" panose="05000000000000000000" pitchFamily="2" charset="2"/>
              </a:rPr>
              <a:t>”): quick cooling of the object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At high temperature, atoms of metal are moving fast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3</a:t>
            </a:fld>
            <a:endParaRPr lang="fr-CH"/>
          </a:p>
        </p:txBody>
      </p:sp>
      <p:sp>
        <p:nvSpPr>
          <p:cNvPr id="3" name="Ellipse 2"/>
          <p:cNvSpPr/>
          <p:nvPr/>
        </p:nvSpPr>
        <p:spPr>
          <a:xfrm>
            <a:off x="3131840" y="2780928"/>
            <a:ext cx="1584176" cy="158417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067944" y="296094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>
            <a:stCxn id="6" idx="5"/>
          </p:cNvCxnSpPr>
          <p:nvPr/>
        </p:nvCxnSpPr>
        <p:spPr>
          <a:xfrm>
            <a:off x="4252332" y="3145336"/>
            <a:ext cx="247660" cy="24766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4175956" y="350100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0" name="Connecteur droit avec flèche 9"/>
          <p:cNvCxnSpPr>
            <a:stCxn id="9" idx="4"/>
          </p:cNvCxnSpPr>
          <p:nvPr/>
        </p:nvCxnSpPr>
        <p:spPr>
          <a:xfrm>
            <a:off x="4283968" y="3717032"/>
            <a:ext cx="0" cy="36004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51920" y="335699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Connecteur droit avec flèche 13"/>
          <p:cNvCxnSpPr>
            <a:stCxn id="13" idx="2"/>
          </p:cNvCxnSpPr>
          <p:nvPr/>
        </p:nvCxnSpPr>
        <p:spPr>
          <a:xfrm flipH="1">
            <a:off x="3491880" y="3465004"/>
            <a:ext cx="3600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627647" y="292563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/>
          <p:cNvCxnSpPr>
            <a:stCxn id="17" idx="3"/>
          </p:cNvCxnSpPr>
          <p:nvPr/>
        </p:nvCxnSpPr>
        <p:spPr>
          <a:xfrm flipH="1">
            <a:off x="3347865" y="3110024"/>
            <a:ext cx="311418" cy="35498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3563888" y="3789040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23" name="Connecteur droit avec flèche 22"/>
          <p:cNvCxnSpPr>
            <a:stCxn id="22" idx="6"/>
          </p:cNvCxnSpPr>
          <p:nvPr/>
        </p:nvCxnSpPr>
        <p:spPr>
          <a:xfrm>
            <a:off x="3779912" y="3897052"/>
            <a:ext cx="288032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971600" y="4653136"/>
            <a:ext cx="1584176" cy="158417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1453354" y="494116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1226373" y="494116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1680724" y="494116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1896748" y="494116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1453354" y="515719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1226373" y="515719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1680724" y="515719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1896748" y="515719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1453354" y="537321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1226373" y="537321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1680724" y="537321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896748" y="537321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1453354" y="5589240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1226373" y="5589240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680724" y="5589240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1896748" y="5589240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5220072" y="4653136"/>
            <a:ext cx="1584176" cy="158417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5652120" y="490539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5480753" y="5058009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5696777" y="5124422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6228184" y="494299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6444208" y="4989463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6455763" y="520034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6552220" y="5373216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6012160" y="5481228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5819193" y="5547114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5819193" y="5742293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6000866" y="5850305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5808042" y="5958317"/>
            <a:ext cx="216024" cy="216024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400" dirty="0" err="1" smtClean="0">
              <a:solidFill>
                <a:schemeClr val="tx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627784" y="514299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Organized</a:t>
            </a:r>
            <a:r>
              <a:rPr lang="fr-CH" dirty="0" smtClean="0"/>
              <a:t> in a </a:t>
            </a:r>
            <a:r>
              <a:rPr lang="fr-CH" dirty="0" err="1" smtClean="0"/>
              <a:t>regular</a:t>
            </a:r>
            <a:r>
              <a:rPr lang="fr-CH" dirty="0" smtClean="0"/>
              <a:t> structure of </a:t>
            </a:r>
            <a:r>
              <a:rPr lang="fr-CH" dirty="0" err="1" smtClean="0"/>
              <a:t>low</a:t>
            </a:r>
            <a:r>
              <a:rPr lang="fr-CH" dirty="0" smtClean="0"/>
              <a:t> (minimal) </a:t>
            </a:r>
            <a:r>
              <a:rPr lang="fr-CH" dirty="0" err="1" smtClean="0"/>
              <a:t>energy</a:t>
            </a:r>
            <a:endParaRPr lang="fr-CH" dirty="0"/>
          </a:p>
        </p:txBody>
      </p:sp>
      <p:sp>
        <p:nvSpPr>
          <p:cNvPr id="58" name="ZoneTexte 57"/>
          <p:cNvSpPr txBox="1"/>
          <p:nvPr/>
        </p:nvSpPr>
        <p:spPr>
          <a:xfrm>
            <a:off x="6839744" y="514299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Atoms</a:t>
            </a:r>
            <a:r>
              <a:rPr lang="fr-CH" dirty="0" smtClean="0"/>
              <a:t> are </a:t>
            </a:r>
            <a:r>
              <a:rPr lang="fr-CH" dirty="0" err="1" smtClean="0"/>
              <a:t>quenched</a:t>
            </a:r>
            <a:r>
              <a:rPr lang="fr-CH" dirty="0" smtClean="0"/>
              <a:t> in local </a:t>
            </a:r>
            <a:r>
              <a:rPr lang="fr-CH" dirty="0" err="1" smtClean="0"/>
              <a:t>energy</a:t>
            </a:r>
            <a:r>
              <a:rPr lang="fr-CH" dirty="0" smtClean="0"/>
              <a:t> minima</a:t>
            </a:r>
            <a:endParaRPr lang="fr-CH" dirty="0"/>
          </a:p>
        </p:txBody>
      </p:sp>
      <p:cxnSp>
        <p:nvCxnSpPr>
          <p:cNvPr id="60" name="Connecteur droit avec flèche 59"/>
          <p:cNvCxnSpPr>
            <a:stCxn id="3" idx="3"/>
            <a:endCxn id="27" idx="7"/>
          </p:cNvCxnSpPr>
          <p:nvPr/>
        </p:nvCxnSpPr>
        <p:spPr>
          <a:xfrm flipH="1">
            <a:off x="2323779" y="4133107"/>
            <a:ext cx="1040058" cy="75202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3" idx="5"/>
            <a:endCxn id="44" idx="1"/>
          </p:cNvCxnSpPr>
          <p:nvPr/>
        </p:nvCxnSpPr>
        <p:spPr>
          <a:xfrm>
            <a:off x="4484019" y="4133107"/>
            <a:ext cx="968050" cy="75202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1693709" y="4060802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Annealing</a:t>
            </a:r>
            <a:endParaRPr lang="fr-CH" dirty="0"/>
          </a:p>
        </p:txBody>
      </p:sp>
      <p:sp>
        <p:nvSpPr>
          <p:cNvPr id="64" name="ZoneTexte 63"/>
          <p:cNvSpPr txBox="1"/>
          <p:nvPr/>
        </p:nvSpPr>
        <p:spPr>
          <a:xfrm>
            <a:off x="4878430" y="4060802"/>
            <a:ext cx="145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/>
              <a:t>Quenching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4008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Configuration swap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30</a:t>
            </a:fld>
            <a:endParaRPr lang="fr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55" y="1647825"/>
            <a:ext cx="5735637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35" y="3408362"/>
            <a:ext cx="54768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49080"/>
            <a:ext cx="27241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576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Interpretation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If a SA at high Temperature contains a solution which is better than its neighbour SA at lower Temperature, then exchange is done with P = 1.</a:t>
            </a:r>
          </a:p>
          <a:p>
            <a:r>
              <a:rPr lang="en-GB" b="1" dirty="0" smtClean="0">
                <a:solidFill>
                  <a:schemeClr val="tx2"/>
                </a:solidFill>
                <a:sym typeface="Wingdings" panose="05000000000000000000" pitchFamily="2" charset="2"/>
              </a:rPr>
              <a:t> good solutions goes to lower Temperatures to be better exploited.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This is the exploitation / intensification process</a:t>
            </a:r>
          </a:p>
          <a:p>
            <a:endParaRPr lang="en-GB" dirty="0" smtClean="0"/>
          </a:p>
          <a:p>
            <a:r>
              <a:rPr lang="en-GB" dirty="0" smtClean="0"/>
              <a:t>But the expression of P also allow good solutions to move to higher Temperature:</a:t>
            </a:r>
          </a:p>
          <a:p>
            <a:pPr lvl="1"/>
            <a:r>
              <a:rPr lang="en-GB" dirty="0" smtClean="0"/>
              <a:t>This favour exploration / diversification</a:t>
            </a:r>
          </a:p>
          <a:p>
            <a:pPr lvl="1"/>
            <a:r>
              <a:rPr lang="en-GB" dirty="0" smtClean="0"/>
              <a:t>This P is smaller and smaller as </a:t>
            </a:r>
            <a:r>
              <a:rPr lang="en-GB" dirty="0" smtClean="0">
                <a:latin typeface="Symbol" panose="05050102010706020507" pitchFamily="18" charset="2"/>
              </a:rPr>
              <a:t>D</a:t>
            </a:r>
            <a:r>
              <a:rPr lang="en-GB" dirty="0" smtClean="0"/>
              <a:t>E is larger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31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29071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Illustration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32</a:t>
            </a:fld>
            <a:endParaRPr lang="fr-C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6783"/>
            <a:ext cx="7488832" cy="520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481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Guiding parameters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How many replica?</a:t>
                </a:r>
              </a:p>
              <a:p>
                <a:pPr lvl="1"/>
                <a:r>
                  <a:rPr lang="en-GB" dirty="0" smtClean="0"/>
                  <a:t>Recommendation: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/>
                      </a:rPr>
                      <m:t>𝑀</m:t>
                    </m:r>
                    <m:r>
                      <a:rPr lang="fr-CH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H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fr-CH" b="0" i="1" smtClean="0">
                            <a:latin typeface="Cambria Math"/>
                          </a:rPr>
                          <m:t>𝑁</m:t>
                        </m:r>
                      </m:e>
                    </m:rad>
                    <m:r>
                      <a:rPr lang="fr-CH" b="0" i="1" smtClean="0">
                        <a:latin typeface="Cambria Math"/>
                      </a:rPr>
                      <m:t>   </m:t>
                    </m:r>
                    <m:r>
                      <a:rPr lang="fr-CH" b="0" i="1" smtClean="0">
                        <a:latin typeface="Cambria Math"/>
                      </a:rPr>
                      <m:t>𝑤h𝑒𝑟𝑒</m:t>
                    </m:r>
                    <m:r>
                      <a:rPr lang="fr-CH" b="0" i="1" smtClean="0">
                        <a:latin typeface="Cambria Math"/>
                      </a:rPr>
                      <m:t> </m:t>
                    </m:r>
                    <m:r>
                      <a:rPr lang="fr-CH" b="0" i="1" smtClean="0">
                        <a:latin typeface="Cambria Math"/>
                      </a:rPr>
                      <m:t>𝑁</m:t>
                    </m:r>
                    <m:r>
                      <a:rPr lang="fr-CH" b="0" i="1" smtClean="0">
                        <a:latin typeface="Cambria Math"/>
                      </a:rPr>
                      <m:t> </m:t>
                    </m:r>
                    <m:r>
                      <a:rPr lang="fr-CH" b="0" i="1" smtClean="0">
                        <a:latin typeface="Cambria Math"/>
                      </a:rPr>
                      <m:t>𝑖𝑠</m:t>
                    </m:r>
                    <m:r>
                      <a:rPr lang="fr-CH" b="0" i="1" smtClean="0">
                        <a:latin typeface="Cambria Math"/>
                      </a:rPr>
                      <m:t> </m:t>
                    </m:r>
                    <m:r>
                      <a:rPr lang="fr-CH" b="0" i="1" smtClean="0">
                        <a:latin typeface="Cambria Math"/>
                      </a:rPr>
                      <m:t>𝑡h𝑒</m:t>
                    </m:r>
                    <m:r>
                      <a:rPr lang="fr-CH" b="0" i="1" smtClean="0">
                        <a:latin typeface="Cambria Math"/>
                      </a:rPr>
                      <m:t> </m:t>
                    </m:r>
                    <m:r>
                      <a:rPr lang="fr-CH" b="0" i="1" smtClean="0">
                        <a:latin typeface="Cambria Math"/>
                      </a:rPr>
                      <m:t>𝑝𝑟𝑜𝑏𝑙𝑒𝑚</m:t>
                    </m:r>
                    <m:r>
                      <a:rPr lang="fr-CH" b="0" i="1" smtClean="0">
                        <a:latin typeface="Cambria Math"/>
                      </a:rPr>
                      <m:t> </m:t>
                    </m:r>
                    <m:r>
                      <a:rPr lang="fr-CH" b="0" i="1" smtClean="0">
                        <a:latin typeface="Cambria Math"/>
                      </a:rPr>
                      <m:t>𝑠𝑖𝑧𝑒</m:t>
                    </m:r>
                  </m:oMath>
                </a14:m>
                <a:endParaRPr lang="en-GB" dirty="0" smtClean="0"/>
              </a:p>
              <a:p>
                <a:endParaRPr lang="en-GB" dirty="0"/>
              </a:p>
              <a:p>
                <a:r>
                  <a:rPr lang="en-GB" dirty="0" smtClean="0"/>
                  <a:t>When does one consider an exchange of configuration?</a:t>
                </a:r>
              </a:p>
              <a:p>
                <a:pPr lvl="1"/>
                <a:r>
                  <a:rPr lang="en-GB" dirty="0" smtClean="0"/>
                  <a:t>Recommendation: if an equilibrium state is reached, the configuration is ready for a swap</a:t>
                </a:r>
              </a:p>
              <a:p>
                <a:endParaRPr lang="en-GB" dirty="0"/>
              </a:p>
              <a:p>
                <a:r>
                  <a:rPr lang="en-GB" dirty="0" smtClean="0"/>
                  <a:t>Temperature scale?</a:t>
                </a:r>
              </a:p>
              <a:p>
                <a:pPr lvl="1"/>
                <a:r>
                  <a:rPr lang="en-GB" dirty="0" smtClean="0"/>
                  <a:t>What is the variation of T between each replica?</a:t>
                </a:r>
              </a:p>
              <a:p>
                <a:pPr lvl="1"/>
                <a:r>
                  <a:rPr lang="en-GB" dirty="0" smtClean="0"/>
                  <a:t>T</a:t>
                </a:r>
                <a:r>
                  <a:rPr lang="en-GB" baseline="-25000" dirty="0" smtClean="0"/>
                  <a:t>1 </a:t>
                </a:r>
                <a:r>
                  <a:rPr lang="en-GB" dirty="0" smtClean="0"/>
                  <a:t>is the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smallest Temp </a:t>
                </a:r>
                <a:r>
                  <a:rPr lang="en-GB" dirty="0" smtClean="0"/>
                  <a:t>that a normal SA would reach</a:t>
                </a:r>
              </a:p>
              <a:p>
                <a:pPr lvl="1"/>
                <a:r>
                  <a:rPr lang="en-GB" dirty="0" smtClean="0"/>
                  <a:t>T</a:t>
                </a:r>
                <a:r>
                  <a:rPr lang="en-GB" baseline="-25000" dirty="0" smtClean="0"/>
                  <a:t>M</a:t>
                </a:r>
                <a:r>
                  <a:rPr lang="en-GB" dirty="0" smtClean="0"/>
                  <a:t> is the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Initial Temp </a:t>
                </a:r>
                <a:r>
                  <a:rPr lang="en-GB" dirty="0" smtClean="0"/>
                  <a:t>of a standard SA</a:t>
                </a:r>
              </a:p>
              <a:p>
                <a:pPr lvl="1"/>
                <a:r>
                  <a:rPr lang="en-GB" dirty="0" smtClean="0">
                    <a:latin typeface="Symbol" panose="05050102010706020507" pitchFamily="18" charset="2"/>
                  </a:rPr>
                  <a:t>D</a:t>
                </a:r>
                <a:r>
                  <a:rPr lang="en-GB" dirty="0" smtClean="0"/>
                  <a:t>T = </a:t>
                </a:r>
                <a:r>
                  <a:rPr lang="en-GB" dirty="0" err="1" smtClean="0"/>
                  <a:t>T</a:t>
                </a:r>
                <a:r>
                  <a:rPr lang="en-GB" baseline="-25000" dirty="0" err="1" smtClean="0"/>
                  <a:t>i</a:t>
                </a:r>
                <a:r>
                  <a:rPr lang="en-GB" dirty="0" smtClean="0"/>
                  <a:t> – T</a:t>
                </a:r>
                <a:r>
                  <a:rPr lang="en-GB" baseline="-25000" dirty="0" smtClean="0"/>
                  <a:t>i-1</a:t>
                </a:r>
                <a:r>
                  <a:rPr lang="en-GB" dirty="0" smtClean="0"/>
                  <a:t> is adjusted as a </a:t>
                </a:r>
                <a:r>
                  <a:rPr lang="en-GB" dirty="0" smtClean="0">
                    <a:solidFill>
                      <a:schemeClr val="tx2"/>
                    </a:solidFill>
                  </a:rPr>
                  <a:t>function of the success </a:t>
                </a:r>
                <a:r>
                  <a:rPr lang="en-GB" dirty="0" smtClean="0"/>
                  <a:t>rate of the swap</a:t>
                </a:r>
              </a:p>
              <a:p>
                <a:pPr lvl="2"/>
                <a:r>
                  <a:rPr lang="en-GB" dirty="0" smtClean="0"/>
                  <a:t>If the exchange rate is too low (&lt; 0.5%) then temperature is decreased by 0.1</a:t>
                </a:r>
                <a:r>
                  <a:rPr lang="en-GB" dirty="0" smtClean="0">
                    <a:latin typeface="Symbol" panose="05050102010706020507" pitchFamily="18" charset="2"/>
                  </a:rPr>
                  <a:t>D</a:t>
                </a:r>
                <a:r>
                  <a:rPr lang="en-GB" dirty="0" smtClean="0"/>
                  <a:t>T</a:t>
                </a:r>
              </a:p>
              <a:p>
                <a:pPr lvl="2"/>
                <a:r>
                  <a:rPr lang="en-GB" dirty="0" smtClean="0"/>
                  <a:t>If the exchange rate is too high (&gt; 2%) </a:t>
                </a:r>
                <a:r>
                  <a:rPr lang="en-GB" smtClean="0"/>
                  <a:t>then </a:t>
                </a:r>
                <a:r>
                  <a:rPr lang="en-GB" smtClean="0">
                    <a:latin typeface="Symbol" panose="05050102010706020507" pitchFamily="18" charset="2"/>
                  </a:rPr>
                  <a:t>D</a:t>
                </a:r>
                <a:r>
                  <a:rPr lang="en-GB" smtClean="0"/>
                  <a:t>T is </a:t>
                </a:r>
                <a:r>
                  <a:rPr lang="en-GB" dirty="0" smtClean="0"/>
                  <a:t>increased</a:t>
                </a:r>
                <a:endParaRPr lang="en-GB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73" t="-58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33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871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Simulated annealing aims to use the same process for computer problem in order to find a </a:t>
            </a:r>
            <a:r>
              <a:rPr lang="en-GB" dirty="0" smtClean="0">
                <a:solidFill>
                  <a:schemeClr val="tx2"/>
                </a:solidFill>
              </a:rPr>
              <a:t>solution of minimal fitness </a:t>
            </a:r>
            <a:r>
              <a:rPr lang="en-GB" dirty="0" smtClean="0"/>
              <a:t>(here fitness = energy).</a:t>
            </a:r>
          </a:p>
          <a:p>
            <a:pPr lvl="1"/>
            <a:r>
              <a:rPr lang="en-GB" dirty="0" smtClean="0"/>
              <a:t>This is a </a:t>
            </a:r>
            <a:r>
              <a:rPr lang="en-GB" dirty="0" smtClean="0">
                <a:solidFill>
                  <a:schemeClr val="tx2"/>
                </a:solidFill>
              </a:rPr>
              <a:t>metaheuristics inspired by physics</a:t>
            </a:r>
            <a:r>
              <a:rPr lang="en-GB" dirty="0" smtClean="0"/>
              <a:t>: nature tends to minimize energy!</a:t>
            </a:r>
          </a:p>
          <a:p>
            <a:pPr lvl="1"/>
            <a:endParaRPr lang="en-GB" dirty="0"/>
          </a:p>
          <a:p>
            <a:r>
              <a:rPr lang="en-GB" dirty="0" smtClean="0"/>
              <a:t>Example: “shaking” a ball to find the point where it fall and stabilize with minimal energy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4</a:t>
            </a:fld>
            <a:endParaRPr lang="fr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916832"/>
            <a:ext cx="5735637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68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3.2 </a:t>
            </a:r>
            <a:r>
              <a:rPr lang="fr-CH" dirty="0" err="1" smtClean="0"/>
              <a:t>Algorithm</a:t>
            </a:r>
            <a:endParaRPr lang="fr-CH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076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want to </a:t>
            </a:r>
            <a:r>
              <a:rPr lang="en-GB" dirty="0" smtClean="0">
                <a:solidFill>
                  <a:schemeClr val="tx2"/>
                </a:solidFill>
              </a:rPr>
              <a:t>minimize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tx2"/>
                </a:solidFill>
              </a:rPr>
              <a:t>a function </a:t>
            </a:r>
            <a:r>
              <a:rPr lang="en-GB" dirty="0" smtClean="0"/>
              <a:t>called here </a:t>
            </a:r>
            <a:r>
              <a:rPr lang="en-GB" dirty="0" smtClean="0">
                <a:solidFill>
                  <a:schemeClr val="tx2"/>
                </a:solidFill>
              </a:rPr>
              <a:t>Energy</a:t>
            </a:r>
            <a:r>
              <a:rPr lang="en-GB" dirty="0" smtClean="0"/>
              <a:t> and noted E (instead of Fitness).</a:t>
            </a:r>
          </a:p>
          <a:p>
            <a:r>
              <a:rPr lang="en-GB" dirty="0" smtClean="0"/>
              <a:t>As usual one has to specify the </a:t>
            </a:r>
            <a:r>
              <a:rPr lang="en-GB" dirty="0" smtClean="0">
                <a:solidFill>
                  <a:schemeClr val="tx2"/>
                </a:solidFill>
              </a:rPr>
              <a:t>Search space S </a:t>
            </a:r>
            <a:r>
              <a:rPr lang="en-GB" dirty="0" smtClean="0"/>
              <a:t>and to define the </a:t>
            </a:r>
            <a:r>
              <a:rPr lang="en-GB" dirty="0" smtClean="0">
                <a:solidFill>
                  <a:schemeClr val="tx2"/>
                </a:solidFill>
              </a:rPr>
              <a:t>Neighbourhood</a:t>
            </a:r>
            <a:r>
              <a:rPr lang="en-GB" dirty="0" smtClean="0"/>
              <a:t>: movements or transformations need to be specified.</a:t>
            </a:r>
          </a:p>
          <a:p>
            <a:r>
              <a:rPr lang="en-GB" dirty="0" smtClean="0"/>
              <a:t>One specified an </a:t>
            </a:r>
            <a:r>
              <a:rPr lang="en-GB" dirty="0" smtClean="0">
                <a:solidFill>
                  <a:schemeClr val="tx2"/>
                </a:solidFill>
              </a:rPr>
              <a:t>initial condition </a:t>
            </a:r>
            <a:r>
              <a:rPr lang="en-GB" dirty="0" smtClean="0"/>
              <a:t>(configuration) to start the search.</a:t>
            </a:r>
          </a:p>
          <a:p>
            <a:endParaRPr lang="en-GB" dirty="0"/>
          </a:p>
          <a:p>
            <a:r>
              <a:rPr lang="en-GB" b="1" dirty="0" smtClean="0">
                <a:solidFill>
                  <a:schemeClr val="tx2"/>
                </a:solidFill>
              </a:rPr>
              <a:t>Specificity of SA </a:t>
            </a:r>
            <a:r>
              <a:rPr lang="en-GB" dirty="0" smtClean="0"/>
              <a:t>(Simulated annealing)</a:t>
            </a:r>
          </a:p>
          <a:p>
            <a:r>
              <a:rPr lang="en-GB" dirty="0" smtClean="0"/>
              <a:t>At each iteration one </a:t>
            </a:r>
            <a:r>
              <a:rPr lang="en-GB" dirty="0" smtClean="0">
                <a:solidFill>
                  <a:schemeClr val="tx2"/>
                </a:solidFill>
              </a:rPr>
              <a:t>pick a neighbour at random</a:t>
            </a:r>
            <a:r>
              <a:rPr lang="en-GB" dirty="0" smtClean="0"/>
              <a:t>.</a:t>
            </a:r>
          </a:p>
          <a:p>
            <a:r>
              <a:rPr lang="en-GB" dirty="0" smtClean="0"/>
              <a:t>It become the new current solution </a:t>
            </a:r>
            <a:r>
              <a:rPr lang="en-GB" dirty="0" smtClean="0">
                <a:solidFill>
                  <a:schemeClr val="tx2"/>
                </a:solidFill>
              </a:rPr>
              <a:t>with probability </a:t>
            </a:r>
            <a:r>
              <a:rPr lang="en-GB" dirty="0" smtClean="0"/>
              <a:t>p (Math definition):</a:t>
            </a:r>
          </a:p>
          <a:p>
            <a:pPr marL="0" indent="0" algn="ctr">
              <a:buNone/>
            </a:pPr>
            <a:r>
              <a:rPr lang="en-GB" b="1" dirty="0" smtClean="0">
                <a:solidFill>
                  <a:schemeClr val="tx2"/>
                </a:solidFill>
              </a:rPr>
              <a:t>P = min(1, e</a:t>
            </a:r>
            <a:r>
              <a:rPr lang="en-GB" b="1" baseline="30000" dirty="0" smtClean="0">
                <a:solidFill>
                  <a:schemeClr val="tx2"/>
                </a:solidFill>
              </a:rPr>
              <a:t>-</a:t>
            </a:r>
            <a:r>
              <a:rPr lang="en-GB" b="1" baseline="30000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r>
              <a:rPr lang="en-GB" b="1" baseline="30000" dirty="0" smtClean="0">
                <a:solidFill>
                  <a:schemeClr val="tx2"/>
                </a:solidFill>
              </a:rPr>
              <a:t>E/T</a:t>
            </a:r>
            <a:r>
              <a:rPr lang="en-GB" b="1" dirty="0" smtClean="0">
                <a:solidFill>
                  <a:schemeClr val="tx2"/>
                </a:solidFill>
              </a:rPr>
              <a:t>)</a:t>
            </a:r>
          </a:p>
          <a:p>
            <a:r>
              <a:rPr lang="en-GB" dirty="0"/>
              <a:t>Where </a:t>
            </a:r>
            <a:r>
              <a:rPr lang="en-GB" dirty="0" smtClean="0">
                <a:latin typeface="Symbol" panose="05050102010706020507" pitchFamily="18" charset="2"/>
              </a:rPr>
              <a:t>D</a:t>
            </a:r>
            <a:r>
              <a:rPr lang="en-GB" dirty="0" smtClean="0"/>
              <a:t>E is the variation of energy compare to the current solution:</a:t>
            </a:r>
          </a:p>
          <a:p>
            <a:pPr marL="0" indent="0" algn="ctr">
              <a:buNone/>
            </a:pPr>
            <a:r>
              <a:rPr lang="en-GB" dirty="0" smtClean="0">
                <a:latin typeface="Symbol" panose="05050102010706020507" pitchFamily="18" charset="2"/>
              </a:rPr>
              <a:t>D</a:t>
            </a:r>
            <a:r>
              <a:rPr lang="en-GB" dirty="0" smtClean="0"/>
              <a:t>E =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new</a:t>
            </a:r>
            <a:r>
              <a:rPr lang="en-GB" dirty="0" smtClean="0"/>
              <a:t> –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old</a:t>
            </a:r>
            <a:endParaRPr lang="en-GB" baseline="-25000" dirty="0" smtClean="0"/>
          </a:p>
          <a:p>
            <a:endParaRPr lang="en-GB" baseline="-25000" dirty="0"/>
          </a:p>
          <a:p>
            <a:r>
              <a:rPr lang="en-GB" dirty="0" smtClean="0"/>
              <a:t>This relation to compute p is called the </a:t>
            </a:r>
            <a:r>
              <a:rPr lang="en-GB" dirty="0" smtClean="0">
                <a:solidFill>
                  <a:schemeClr val="tx2"/>
                </a:solidFill>
              </a:rPr>
              <a:t>Metropolis rule</a:t>
            </a:r>
            <a:r>
              <a:rPr lang="en-GB" dirty="0" smtClean="0"/>
              <a:t>.</a:t>
            </a:r>
          </a:p>
          <a:p>
            <a:r>
              <a:rPr lang="en-GB" dirty="0" smtClean="0"/>
              <a:t>We accept the new solution if (Computer Sciences implementation):</a:t>
            </a:r>
          </a:p>
          <a:p>
            <a:pPr marL="0" indent="0" algn="ctr">
              <a:buNone/>
            </a:pPr>
            <a:r>
              <a:rPr lang="en-GB" b="1" dirty="0" smtClean="0">
                <a:solidFill>
                  <a:schemeClr val="tx2"/>
                </a:solidFill>
              </a:rPr>
              <a:t>random (0,1) &lt; e</a:t>
            </a:r>
            <a:r>
              <a:rPr lang="en-GB" b="1" baseline="30000" dirty="0" smtClean="0">
                <a:solidFill>
                  <a:schemeClr val="tx2"/>
                </a:solidFill>
              </a:rPr>
              <a:t>-</a:t>
            </a:r>
            <a:r>
              <a:rPr lang="en-GB" b="1" baseline="30000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r>
              <a:rPr lang="en-GB" b="1" baseline="30000" dirty="0" smtClean="0">
                <a:solidFill>
                  <a:schemeClr val="tx2"/>
                </a:solidFill>
              </a:rPr>
              <a:t>E/T</a:t>
            </a:r>
          </a:p>
          <a:p>
            <a:pPr lvl="1"/>
            <a:r>
              <a:rPr lang="en-GB" dirty="0" smtClean="0"/>
              <a:t>With probability 1-p the new solution is rejected. Then we need to generate a new one.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9423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T is a parameter of SA, actually one of the guiding or control parameters.</a:t>
            </a:r>
          </a:p>
          <a:p>
            <a:pPr lvl="1"/>
            <a:r>
              <a:rPr lang="en-GB" dirty="0" smtClean="0"/>
              <a:t>If T is big, we’re most </a:t>
            </a:r>
            <a:r>
              <a:rPr lang="en-GB" dirty="0" err="1" smtClean="0"/>
              <a:t>encline</a:t>
            </a:r>
            <a:r>
              <a:rPr lang="en-GB" dirty="0" smtClean="0"/>
              <a:t> to accept the new solution.</a:t>
            </a:r>
          </a:p>
          <a:p>
            <a:endParaRPr lang="en-GB" dirty="0" smtClean="0"/>
          </a:p>
          <a:p>
            <a:r>
              <a:rPr lang="en-GB" dirty="0" smtClean="0"/>
              <a:t>But as T is larger, the acceptation</a:t>
            </a:r>
            <a:br>
              <a:rPr lang="en-GB" dirty="0" smtClean="0"/>
            </a:br>
            <a:r>
              <a:rPr lang="en-GB" dirty="0" smtClean="0"/>
              <a:t>probability of a less quality energy</a:t>
            </a:r>
            <a:br>
              <a:rPr lang="en-GB" dirty="0" smtClean="0"/>
            </a:br>
            <a:r>
              <a:rPr lang="en-GB" dirty="0" smtClean="0"/>
              <a:t>is larger.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At the beginning of the search</a:t>
            </a:r>
            <a:br>
              <a:rPr lang="en-GB" dirty="0" smtClean="0"/>
            </a:br>
            <a:r>
              <a:rPr lang="en-GB" dirty="0" smtClean="0"/>
              <a:t>T is high and we favour exploration.</a:t>
            </a:r>
          </a:p>
          <a:p>
            <a:r>
              <a:rPr lang="en-GB" dirty="0" smtClean="0"/>
              <a:t>As iterations go on, temperature is</a:t>
            </a:r>
            <a:br>
              <a:rPr lang="en-GB" dirty="0" smtClean="0"/>
            </a:br>
            <a:r>
              <a:rPr lang="en-GB" dirty="0" smtClean="0"/>
              <a:t>decreased according to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 smtClean="0">
                <a:solidFill>
                  <a:schemeClr val="tx2"/>
                </a:solidFill>
              </a:rPr>
              <a:t>temperature schedule</a:t>
            </a:r>
            <a:endParaRPr lang="en-GB" dirty="0"/>
          </a:p>
          <a:p>
            <a:pPr lvl="1"/>
            <a:r>
              <a:rPr lang="en-GB" dirty="0" smtClean="0"/>
              <a:t>Then the search will focus on intensification: only improvement will be accepted.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Exploration ------&gt; Exploitation (as T decrease)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pPr/>
              <a:t>7</a:t>
            </a:fld>
            <a:endParaRPr lang="fr-CH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61565"/>
            <a:ext cx="4680520" cy="295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3816424" cy="5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66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en angle 39"/>
          <p:cNvCxnSpPr>
            <a:stCxn id="7" idx="2"/>
            <a:endCxn id="19" idx="0"/>
          </p:cNvCxnSpPr>
          <p:nvPr/>
        </p:nvCxnSpPr>
        <p:spPr>
          <a:xfrm rot="5400000">
            <a:off x="1335215" y="4433537"/>
            <a:ext cx="3161203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chart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8</a:t>
            </a:fld>
            <a:endParaRPr lang="fr-CH" dirty="0"/>
          </a:p>
        </p:txBody>
      </p:sp>
      <p:sp>
        <p:nvSpPr>
          <p:cNvPr id="6" name="Ellipse 5"/>
          <p:cNvSpPr/>
          <p:nvPr/>
        </p:nvSpPr>
        <p:spPr>
          <a:xfrm>
            <a:off x="2339752" y="1368642"/>
            <a:ext cx="1152128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3648" y="2204864"/>
            <a:ext cx="302433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Generate </a:t>
            </a:r>
            <a:r>
              <a:rPr lang="en-GB" sz="1400" dirty="0" err="1" smtClean="0">
                <a:solidFill>
                  <a:schemeClr val="tx1"/>
                </a:solidFill>
              </a:rPr>
              <a:t>Scurrent</a:t>
            </a:r>
            <a:r>
              <a:rPr lang="en-GB" sz="1400" dirty="0" smtClean="0">
                <a:solidFill>
                  <a:schemeClr val="tx1"/>
                </a:solidFill>
              </a:rPr>
              <a:t> (initial solution)</a:t>
            </a:r>
          </a:p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Set initial Temperature T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3648" y="2960948"/>
            <a:ext cx="302433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Niter</a:t>
            </a:r>
            <a:r>
              <a:rPr lang="en-GB" sz="1400" dirty="0" smtClean="0">
                <a:solidFill>
                  <a:schemeClr val="tx1"/>
                </a:solidFill>
              </a:rPr>
              <a:t> = 0</a:t>
            </a:r>
          </a:p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Naccept = 0</a:t>
            </a:r>
          </a:p>
        </p:txBody>
      </p:sp>
      <p:sp>
        <p:nvSpPr>
          <p:cNvPr id="9" name="Rectangle 8"/>
          <p:cNvSpPr/>
          <p:nvPr/>
        </p:nvSpPr>
        <p:spPr>
          <a:xfrm>
            <a:off x="1403648" y="3717032"/>
            <a:ext cx="302433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Generate </a:t>
            </a:r>
            <a:r>
              <a:rPr lang="en-GB" sz="1400" dirty="0" err="1" smtClean="0">
                <a:solidFill>
                  <a:schemeClr val="tx1"/>
                </a:solidFill>
              </a:rPr>
              <a:t>Snew</a:t>
            </a:r>
            <a:endParaRPr lang="en-GB" sz="1400" dirty="0" smtClean="0">
              <a:solidFill>
                <a:schemeClr val="tx1"/>
              </a:solidFill>
            </a:endParaRPr>
          </a:p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Niter</a:t>
            </a:r>
            <a:r>
              <a:rPr lang="en-GB" sz="1400" dirty="0" smtClean="0">
                <a:solidFill>
                  <a:schemeClr val="tx1"/>
                </a:solidFill>
              </a:rPr>
              <a:t> ++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50649" y="3725888"/>
            <a:ext cx="2757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 </a:t>
            </a:r>
            <a:r>
              <a:rPr lang="en-GB" sz="1400" dirty="0" smtClean="0"/>
              <a:t>At random among neighbours</a:t>
            </a:r>
            <a:endParaRPr lang="en-GB" sz="1400" dirty="0"/>
          </a:p>
        </p:txBody>
      </p:sp>
      <p:sp>
        <p:nvSpPr>
          <p:cNvPr id="12" name="Rectangle 11"/>
          <p:cNvSpPr/>
          <p:nvPr/>
        </p:nvSpPr>
        <p:spPr>
          <a:xfrm>
            <a:off x="1403648" y="4437112"/>
            <a:ext cx="302433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if rand(0,1) &lt; </a:t>
            </a:r>
            <a:r>
              <a:rPr lang="en-GB" sz="1400" dirty="0" err="1" smtClean="0">
                <a:solidFill>
                  <a:schemeClr val="tx1"/>
                </a:solidFill>
              </a:rPr>
              <a:t>exp</a:t>
            </a:r>
            <a:r>
              <a:rPr lang="en-GB" sz="1400" dirty="0" smtClean="0">
                <a:solidFill>
                  <a:schemeClr val="tx1"/>
                </a:solidFill>
              </a:rPr>
              <a:t>(-</a:t>
            </a:r>
            <a:r>
              <a:rPr lang="en-GB" sz="1400" dirty="0" smtClean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en-GB" sz="1400" dirty="0" smtClean="0">
                <a:solidFill>
                  <a:schemeClr val="tx1"/>
                </a:solidFill>
              </a:rPr>
              <a:t>E/T):</a:t>
            </a:r>
          </a:p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Scurrent</a:t>
            </a:r>
            <a:r>
              <a:rPr lang="en-GB" sz="1400" dirty="0" smtClean="0">
                <a:solidFill>
                  <a:schemeClr val="tx1"/>
                </a:solidFill>
              </a:rPr>
              <a:t> = </a:t>
            </a:r>
            <a:r>
              <a:rPr lang="en-GB" sz="1400" dirty="0" err="1" smtClean="0">
                <a:solidFill>
                  <a:schemeClr val="tx1"/>
                </a:solidFill>
              </a:rPr>
              <a:t>Snew</a:t>
            </a:r>
            <a:endParaRPr lang="en-GB" sz="1400" dirty="0" smtClean="0">
              <a:solidFill>
                <a:schemeClr val="tx1"/>
              </a:solidFill>
            </a:endParaRPr>
          </a:p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Naccept ++</a:t>
            </a:r>
          </a:p>
        </p:txBody>
      </p:sp>
      <p:sp>
        <p:nvSpPr>
          <p:cNvPr id="13" name="Losange 12"/>
          <p:cNvSpPr/>
          <p:nvPr/>
        </p:nvSpPr>
        <p:spPr>
          <a:xfrm>
            <a:off x="2159732" y="5145344"/>
            <a:ext cx="1512168" cy="792088"/>
          </a:xfrm>
          <a:prstGeom prst="diamond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CH" sz="1400" dirty="0" err="1" smtClean="0">
                <a:solidFill>
                  <a:schemeClr val="tx1"/>
                </a:solidFill>
              </a:rPr>
              <a:t>Equilibrium</a:t>
            </a:r>
            <a:r>
              <a:rPr lang="fr-CH" sz="1400" dirty="0">
                <a:solidFill>
                  <a:schemeClr val="tx1"/>
                </a:solidFill>
              </a:rPr>
              <a:t/>
            </a:r>
            <a:br>
              <a:rPr lang="fr-CH" sz="1400" dirty="0">
                <a:solidFill>
                  <a:schemeClr val="tx1"/>
                </a:solidFill>
              </a:rPr>
            </a:br>
            <a:r>
              <a:rPr lang="fr-CH" sz="1400" dirty="0" smtClean="0">
                <a:solidFill>
                  <a:schemeClr val="tx1"/>
                </a:solidFill>
              </a:rPr>
              <a:t>state?</a:t>
            </a:r>
          </a:p>
        </p:txBody>
      </p:sp>
      <p:cxnSp>
        <p:nvCxnSpPr>
          <p:cNvPr id="15" name="Connecteur en angle 14"/>
          <p:cNvCxnSpPr>
            <a:stCxn id="13" idx="1"/>
            <a:endCxn id="9" idx="1"/>
          </p:cNvCxnSpPr>
          <p:nvPr/>
        </p:nvCxnSpPr>
        <p:spPr>
          <a:xfrm rot="10800000">
            <a:off x="1403648" y="4041068"/>
            <a:ext cx="756084" cy="1500320"/>
          </a:xfrm>
          <a:prstGeom prst="bentConnector3">
            <a:avLst>
              <a:gd name="adj1" fmla="val 130235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574742" y="52322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No</a:t>
            </a:r>
            <a:endParaRPr lang="en-GB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057583" y="5815991"/>
            <a:ext cx="477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Yes</a:t>
            </a:r>
            <a:endParaRPr lang="en-GB" sz="1400" dirty="0"/>
          </a:p>
        </p:txBody>
      </p:sp>
      <p:sp>
        <p:nvSpPr>
          <p:cNvPr id="19" name="Losange 18"/>
          <p:cNvSpPr/>
          <p:nvPr/>
        </p:nvSpPr>
        <p:spPr>
          <a:xfrm>
            <a:off x="2159732" y="6014139"/>
            <a:ext cx="1512168" cy="792088"/>
          </a:xfrm>
          <a:prstGeom prst="diamond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CH" sz="1400" dirty="0" smtClean="0">
                <a:solidFill>
                  <a:schemeClr val="tx1"/>
                </a:solidFill>
              </a:rPr>
              <a:t>End</a:t>
            </a:r>
          </a:p>
          <a:p>
            <a:pPr algn="ctr"/>
            <a:r>
              <a:rPr lang="fr-CH" sz="1400" dirty="0" smtClean="0">
                <a:solidFill>
                  <a:schemeClr val="tx1"/>
                </a:solidFill>
              </a:rPr>
              <a:t>condition?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950417" y="6451016"/>
            <a:ext cx="477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Yes</a:t>
            </a:r>
            <a:endParaRPr lang="en-GB" sz="1400" dirty="0"/>
          </a:p>
        </p:txBody>
      </p:sp>
      <p:sp>
        <p:nvSpPr>
          <p:cNvPr id="22" name="Ellipse 21"/>
          <p:cNvSpPr/>
          <p:nvPr/>
        </p:nvSpPr>
        <p:spPr>
          <a:xfrm>
            <a:off x="7153527" y="6194159"/>
            <a:ext cx="1152128" cy="432048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STOP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64087" y="6086147"/>
            <a:ext cx="1725961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Output </a:t>
            </a:r>
            <a:r>
              <a:rPr lang="en-GB" sz="1400" dirty="0" err="1" smtClean="0">
                <a:solidFill>
                  <a:schemeClr val="tx1"/>
                </a:solidFill>
              </a:rPr>
              <a:t>Scurrent</a:t>
            </a:r>
            <a:endParaRPr lang="en-GB" sz="1400" dirty="0" smtClean="0">
              <a:solidFill>
                <a:schemeClr val="tx1"/>
              </a:solidFill>
            </a:endParaRPr>
          </a:p>
        </p:txBody>
      </p:sp>
      <p:cxnSp>
        <p:nvCxnSpPr>
          <p:cNvPr id="24" name="Connecteur en angle 23"/>
          <p:cNvCxnSpPr>
            <a:stCxn id="19" idx="3"/>
            <a:endCxn id="23" idx="1"/>
          </p:cNvCxnSpPr>
          <p:nvPr/>
        </p:nvCxnSpPr>
        <p:spPr>
          <a:xfrm>
            <a:off x="3671900" y="6410183"/>
            <a:ext cx="1692187" cy="0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3671900" y="5386175"/>
            <a:ext cx="292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 </a:t>
            </a:r>
            <a:r>
              <a:rPr lang="en-GB" sz="1400" dirty="0" smtClean="0"/>
              <a:t>See later for a precise definition</a:t>
            </a:r>
            <a:endParaRPr lang="en-GB" sz="1400" dirty="0"/>
          </a:p>
        </p:txBody>
      </p:sp>
      <p:sp>
        <p:nvSpPr>
          <p:cNvPr id="30" name="Rectangle 29"/>
          <p:cNvSpPr/>
          <p:nvPr/>
        </p:nvSpPr>
        <p:spPr>
          <a:xfrm>
            <a:off x="772198" y="6086147"/>
            <a:ext cx="100949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Reduce T</a:t>
            </a:r>
          </a:p>
        </p:txBody>
      </p:sp>
      <p:cxnSp>
        <p:nvCxnSpPr>
          <p:cNvPr id="31" name="Connecteur en angle 30"/>
          <p:cNvCxnSpPr>
            <a:stCxn id="19" idx="1"/>
            <a:endCxn id="30" idx="3"/>
          </p:cNvCxnSpPr>
          <p:nvPr/>
        </p:nvCxnSpPr>
        <p:spPr>
          <a:xfrm rot="10800000">
            <a:off x="1781690" y="6422883"/>
            <a:ext cx="378042" cy="0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ngle 33"/>
          <p:cNvCxnSpPr>
            <a:stCxn id="30" idx="1"/>
            <a:endCxn id="9" idx="1"/>
          </p:cNvCxnSpPr>
          <p:nvPr/>
        </p:nvCxnSpPr>
        <p:spPr>
          <a:xfrm rot="10800000" flipH="1">
            <a:off x="772198" y="4041069"/>
            <a:ext cx="631450" cy="2369115"/>
          </a:xfrm>
          <a:prstGeom prst="bentConnector3">
            <a:avLst>
              <a:gd name="adj1" fmla="val -36202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6" idx="4"/>
            <a:endCxn id="7" idx="0"/>
          </p:cNvCxnSpPr>
          <p:nvPr/>
        </p:nvCxnSpPr>
        <p:spPr>
          <a:xfrm rot="5400000">
            <a:off x="2720079" y="2009127"/>
            <a:ext cx="404174" cy="0"/>
          </a:xfrm>
          <a:prstGeom prst="bent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2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788024" y="2852936"/>
            <a:ext cx="4248472" cy="4005064"/>
          </a:xfrm>
        </p:spPr>
        <p:txBody>
          <a:bodyPr/>
          <a:lstStyle/>
          <a:p>
            <a:r>
              <a:rPr lang="en-GB" dirty="0" smtClean="0"/>
              <a:t>In grey the jump high with probability 0,5 according to Metropolis rule.</a:t>
            </a:r>
          </a:p>
          <a:p>
            <a:endParaRPr lang="en-GB" dirty="0" smtClean="0"/>
          </a:p>
          <a:p>
            <a:r>
              <a:rPr lang="en-GB" dirty="0" smtClean="0"/>
              <a:t>In black and light red, two trajectories (two runs of SA algorithm).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48F23-6199-48C5-9F14-021A62431B2A}" type="slidenum">
              <a:rPr lang="fr-CH" smtClean="0"/>
              <a:t>9</a:t>
            </a:fld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8928100" cy="990600"/>
          </a:xfrm>
        </p:spPr>
        <p:txBody>
          <a:bodyPr/>
          <a:lstStyle/>
          <a:p>
            <a:r>
              <a:rPr lang="fr-CH" dirty="0" err="1" smtClean="0"/>
              <a:t>Examples</a:t>
            </a:r>
            <a:endParaRPr lang="fr-CH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412776"/>
            <a:ext cx="4293565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419872" y="4869160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 </a:t>
            </a:r>
            <a:r>
              <a:rPr lang="en-GB" sz="1400" dirty="0" smtClean="0"/>
              <a:t>trajectory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34624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chemeClr val="accent6"/>
          </a:solidFill>
        </a:ln>
      </a:spPr>
      <a:bodyPr rtlCol="0" anchor="ctr"/>
      <a:lstStyle>
        <a:defPPr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695</TotalTime>
  <Words>1550</Words>
  <Application>Microsoft Office PowerPoint</Application>
  <PresentationFormat>Affichage à l'écran (4:3)</PresentationFormat>
  <Paragraphs>359</Paragraphs>
  <Slides>33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Clarté</vt:lpstr>
      <vt:lpstr>Simulated annealing</vt:lpstr>
      <vt:lpstr>3.1 Motivaitons and remarks</vt:lpstr>
      <vt:lpstr>Présentation PowerPoint</vt:lpstr>
      <vt:lpstr>Présentation PowerPoint</vt:lpstr>
      <vt:lpstr>3.2 Algorithm</vt:lpstr>
      <vt:lpstr>Algorithm</vt:lpstr>
      <vt:lpstr>Présentation PowerPoint</vt:lpstr>
      <vt:lpstr>Flow chart</vt:lpstr>
      <vt:lpstr>Examples</vt:lpstr>
      <vt:lpstr>Shortest path through points (TSP)</vt:lpstr>
      <vt:lpstr>Présentation PowerPoint</vt:lpstr>
      <vt:lpstr>Présentation PowerPoint</vt:lpstr>
      <vt:lpstr>Présentation PowerPoint</vt:lpstr>
      <vt:lpstr>Présentation PowerPoint</vt:lpstr>
      <vt:lpstr>2-opt movements</vt:lpstr>
      <vt:lpstr>Présentation PowerPoint</vt:lpstr>
      <vt:lpstr>3.3 Convergence of SA</vt:lpstr>
      <vt:lpstr>Introduction</vt:lpstr>
      <vt:lpstr>SA convergence in probability</vt:lpstr>
      <vt:lpstr>Présentation PowerPoint</vt:lpstr>
      <vt:lpstr>Présentation PowerPoint</vt:lpstr>
      <vt:lpstr>Présentation PowerPoint</vt:lpstr>
      <vt:lpstr>Présentation PowerPoint</vt:lpstr>
      <vt:lpstr>Conclusion</vt:lpstr>
      <vt:lpstr>3.4 Practical guide to SA</vt:lpstr>
      <vt:lpstr>Présentation PowerPoint</vt:lpstr>
      <vt:lpstr>Présentation PowerPoint</vt:lpstr>
      <vt:lpstr>3.5 Parallel tempering</vt:lpstr>
      <vt:lpstr>Setup of parallel tempering</vt:lpstr>
      <vt:lpstr>Configuration swap</vt:lpstr>
      <vt:lpstr>Interpretation</vt:lpstr>
      <vt:lpstr>Illustration</vt:lpstr>
      <vt:lpstr>Guiding parameters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Métaheuristics for optimisation</dc:title>
  <dc:creator>Mininours</dc:creator>
  <cp:lastModifiedBy>Mininours</cp:lastModifiedBy>
  <cp:revision>70</cp:revision>
  <dcterms:created xsi:type="dcterms:W3CDTF">2020-09-21T07:18:40Z</dcterms:created>
  <dcterms:modified xsi:type="dcterms:W3CDTF">2020-10-19T08:51:05Z</dcterms:modified>
</cp:coreProperties>
</file>